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8"/>
  </p:notesMasterIdLst>
  <p:handoutMasterIdLst>
    <p:handoutMasterId r:id="rId29"/>
  </p:handoutMasterIdLst>
  <p:sldIdLst>
    <p:sldId id="602" r:id="rId3"/>
    <p:sldId id="269" r:id="rId4"/>
    <p:sldId id="606" r:id="rId5"/>
    <p:sldId id="604" r:id="rId6"/>
    <p:sldId id="603" r:id="rId7"/>
    <p:sldId id="605" r:id="rId8"/>
    <p:sldId id="607" r:id="rId9"/>
    <p:sldId id="610" r:id="rId10"/>
    <p:sldId id="608" r:id="rId11"/>
    <p:sldId id="609" r:id="rId12"/>
    <p:sldId id="611" r:id="rId13"/>
    <p:sldId id="612" r:id="rId14"/>
    <p:sldId id="613" r:id="rId15"/>
    <p:sldId id="614" r:id="rId16"/>
    <p:sldId id="616" r:id="rId17"/>
    <p:sldId id="615" r:id="rId18"/>
    <p:sldId id="617" r:id="rId19"/>
    <p:sldId id="618" r:id="rId20"/>
    <p:sldId id="619" r:id="rId21"/>
    <p:sldId id="623" r:id="rId22"/>
    <p:sldId id="620" r:id="rId23"/>
    <p:sldId id="621" r:id="rId24"/>
    <p:sldId id="622" r:id="rId25"/>
    <p:sldId id="624" r:id="rId26"/>
    <p:sldId id="625" r:id="rId27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2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9" d="100"/>
          <a:sy n="119" d="100"/>
        </p:scale>
        <p:origin x="4992" y="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92E4B47-C361-CCDC-88E5-24854841DB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C235D2-3D6B-D000-F1EE-1124FD5748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1625A-F046-458F-94C3-EB2A16B6DF51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E3FFE5-5EDD-675A-D905-32B6AD67D8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8DEFCA-D5C5-3544-8A3E-B2DE0AE738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5CC953-77B5-4BB2-A60A-B288A88DC7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7679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9D88B-D444-4D5F-820D-E10DDF694D4F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320D9-4D99-47C0-8FAB-BDBC5380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545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8542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57F08-D978-AF51-A74A-2683E0ACF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ED2DB3-8C5B-80C4-8067-BC0AF4E39F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10BEEB-F792-810F-7319-F5B65F3245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95785A-02EE-873D-C2EF-A462065996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25946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9E8C5-6A29-AB9A-83F5-8A25D3C2E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A4C3B7-ABE8-BCC6-9643-075D257B52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D896BD-A84E-5E19-FF00-334A9B0351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B0148D-62AA-B4B0-D9AD-2876AF6D37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6991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F858DF-8287-68D8-DF96-90B8A2C62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633ADA-AF67-14A6-BC6C-E0F44F8E3E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E446CA-3C6F-7FE5-911A-54D616290B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9E572-55FC-6DA8-56F4-2567E4C82F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3FB05-B332-E39A-B313-D609FF981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81D8B3-5FAB-F5C8-6EEF-0F51EB1B8B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469FFF-3C5C-48BE-2FA8-B4D0E81CF5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0FB0E7-BCA9-19F9-4EF3-EE5D120444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6787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C73DC-F112-BC71-5305-2B4BC7A7A9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EDCE80-CEDA-2CD7-31EB-5D3DF05D2C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9D80ED-E774-1FFD-4484-BA85965127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891895-9297-0FFD-4692-4F6606B933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056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F858DF-8287-68D8-DF96-90B8A2C62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633ADA-AF67-14A6-BC6C-E0F44F8E3E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E446CA-3C6F-7FE5-911A-54D616290B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9E572-55FC-6DA8-56F4-2567E4C82F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A8473-1125-6169-5790-D37C98A27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85B433-F413-C560-1878-09E8BB1648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5CA197-7D54-16FB-9834-A6704BFBC4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9AF86F-E6D8-D186-20EF-ACF8466447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212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78E4FD-66D6-36B0-F181-DCD157F7F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BE9329-7A46-86A4-FF81-5D8D78CD6D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1DC26B-936E-EDDD-AAFA-43A650BE2A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7842E5-C092-9A31-EE5A-9A17750BC3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756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E0DED4-2ECF-35B0-08D6-81D3A2140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640247-40B6-6630-6750-53A01EEF67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2E35C5-F49E-BC49-FB50-FAC564DBF6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728F77-6598-0DA6-B388-B4E912E5B3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49287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159E8-DB9A-1CCF-629D-EC01742BC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8DA680-CC6C-DD45-A3D9-86112AA260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B79BB8-9B87-74AC-BF8A-2E23F4AF6C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2CF58-3900-1860-7198-85AA997EDF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5165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71F3BF-1481-98BA-6283-65D733460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1DCECC-1D3A-C367-E83C-DC3CBEF19A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D6E49D-BDBA-D842-E9BB-BC87516747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F61F42-43BE-8B35-8C13-881AFD4D7E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3143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60BC6-5F4A-95A8-4688-E0FC2AEE29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79ED4F-301D-4091-BE2F-B630AE44E9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693DB-8E97-3BE0-C93D-36DB305F1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5F1DF-112E-A197-8865-8F146AD49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33A4E-3D09-B8B4-C69C-04A3E5085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578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FF911-D53E-F887-75F7-670ACDD98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53D7C1-ECE7-5411-63EA-807C654C35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B343A-0F1B-B58E-91A5-90D587D0A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875AB-8DD5-A567-76EF-AED02A8B8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B844C-FC9A-1E67-B464-E0E9D64F0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98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D1BFDB-5B7E-F5DB-0AE9-9BF2E3DB6B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98A3E9-42F9-C6F4-C2F2-8759CF43A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DC34A-694B-8A8D-41FA-BFAA4F35E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4B929-3074-7AC0-7D8D-CFED7026F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25B24-D261-CC60-7CA7-DAE4D6923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8303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_MM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2966" y="1220756"/>
            <a:ext cx="10809684" cy="4905409"/>
          </a:xfrm>
        </p:spPr>
        <p:txBody>
          <a:bodyPr/>
          <a:lstStyle>
            <a:lvl1pPr>
              <a:buNone/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1143004" y="6356352"/>
            <a:ext cx="2173817" cy="365125"/>
          </a:xfrm>
        </p:spPr>
        <p:txBody>
          <a:bodyPr/>
          <a:lstStyle>
            <a:lvl1pPr marL="0" algn="l" defTabSz="914377" rtl="0" eaLnBrk="1" latinLnBrk="0" hangingPunct="1">
              <a:defRPr lang="de-DE" sz="1200" kern="1200" baseline="0">
                <a:solidFill>
                  <a:srgbClr val="006699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E5664765-82E1-4004-8DD7-56FB19917FF3}" type="datetimeFigureOut">
              <a:rPr lang="de-AT"/>
              <a:pPr>
                <a:defRPr/>
              </a:pPr>
              <a:t>02.06.2025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1200" kern="1200" baseline="0">
                <a:solidFill>
                  <a:srgbClr val="006699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311400" cy="365125"/>
          </a:xfrm>
        </p:spPr>
        <p:txBody>
          <a:bodyPr/>
          <a:lstStyle>
            <a:lvl1pPr marL="0" algn="r" defTabSz="914377" rtl="0" eaLnBrk="1" latinLnBrk="0" hangingPunct="1">
              <a:defRPr lang="de-DE" sz="1200" kern="1200" baseline="0">
                <a:solidFill>
                  <a:srgbClr val="006699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B4DA0310-534E-4B35-B327-5B8171D359DF}" type="slidenum">
              <a:rPr lang="de-AT"/>
              <a:pPr>
                <a:defRPr/>
              </a:pPr>
              <a:t>‹#›</a:t>
            </a:fld>
            <a:endParaRPr lang="de-AT"/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1142966" y="296454"/>
            <a:ext cx="7008284" cy="435381"/>
          </a:xfrm>
        </p:spPr>
        <p:txBody>
          <a:bodyPr/>
          <a:lstStyle>
            <a:lvl1pPr marL="0" indent="0">
              <a:buNone/>
              <a:defRPr b="1" baseline="0"/>
            </a:lvl1pPr>
          </a:lstStyle>
          <a:p>
            <a:pPr lvl="0"/>
            <a:r>
              <a:rPr lang="de-AT"/>
              <a:t>1-1 Titel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DC48EFA-459A-B76E-8646-B2BE9531BB37}"/>
              </a:ext>
            </a:extLst>
          </p:cNvPr>
          <p:cNvCxnSpPr/>
          <p:nvPr userDrawn="1"/>
        </p:nvCxnSpPr>
        <p:spPr>
          <a:xfrm>
            <a:off x="1142966" y="824449"/>
            <a:ext cx="721553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2864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D426D-781A-55B2-4290-7CB93902A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4F931-D99E-9E9B-98B3-72410A93D6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502A5-41F5-0DF9-76F1-AC93FC3D8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B0027-B691-CB14-9EE1-A781E945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A9BC4-7A35-2CBA-CD45-1D7C21170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492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20730-B001-100D-0842-6A5488007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413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4C7F6-E2AD-C9EF-2ED8-36559ED61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5718"/>
            <a:ext cx="10515600" cy="515124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A3C88-8885-AC52-962C-1FD8B8912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AE760-EA08-8B73-14C0-12D7BA383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66F0A-9F98-71CA-2093-A047616DE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7306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F80B2-B22C-44D0-BD0D-7A909682C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53D57F-8308-A964-86D1-74C7D4E03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FE9C7-EF2E-995F-862F-2CCF898F9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F986C-8EB9-091F-6AB4-D2D5440F9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EC6F4-F104-C5B7-D2F4-1491E9A92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184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0FAF5-B928-A873-B475-1C620064A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A8067-B6BD-1665-7C9F-F608062E13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FA6F4B-CF52-936A-F633-B2FF410E5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ADC76-CFD3-B3B6-0A62-987BF361B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63D4A9-5F2A-3BD1-C8BA-D078EB8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56ECBF-7FFE-1560-6317-0248EF16B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243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7F943-B059-B5B1-1F37-43B539EB6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227B6-295C-8E07-ED93-26DEA514E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9A975-9606-57EA-F96C-4574E98D0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FB24B2-C8B5-E609-D4CC-F33CC086AD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04C18E-AACD-78DD-8C27-0E60DA36AA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E81F8D-916F-2DE4-6E20-38B433AE6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56F65F-3955-04D3-EBE1-784D0978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41A1B9-98C8-8B41-7A5B-9A710948A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4267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5024F-6698-E7C4-3E6A-8B95C7289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A0EDA0-D615-FBC4-5064-221A9AB37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68CC3-7667-EEC6-7281-D4F5492DD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8A3737-9FBA-76D9-D63C-090CF2A41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655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8701FB-1F71-1DBE-8DB5-63BA25332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B2A3FF-7FB0-E5BD-6D25-D51072156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1CD6F-DA03-11B7-7517-B845E5CDC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955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EE763-AC54-EBFF-FF0D-F4DA8628D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3F665-06B1-15D1-2E14-B171A0D4C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3E43D-6D7E-FD2A-E657-122500D30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E01F8-5E10-8C6F-7359-BFE8EF662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D87621-44E5-A3F9-1DA4-81B61FD6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1304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51A04-6EC4-5094-2C5B-857FB7767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F8AB5-AAD3-2F32-1C70-44D0A5CCB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16C74-9E14-353F-D9A6-1C6B2030D9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5D4C1B-A18A-88F5-A87B-06DBC93FB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7472D3-A9D7-CBBC-F49D-E2BFD25BF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0963C6-DBD7-9053-7383-A209EEC4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3967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C3F24-62FC-5CEB-9BE2-E6CD6195A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B2CA54-DCE3-8E4E-952D-50344D8145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6385AC-D684-6F92-28B3-A400B2A64B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4C90B-BCC2-CCC1-8325-E822C387D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BA42CA-8CE2-0F97-6217-C68140E84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178CFF-42AB-4B75-0955-C2D9D1E64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53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D8C16-2730-57EA-0F92-B0FDED213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3063F2-5032-D21C-E328-1F83010BB7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A242F-E1B5-88E8-9706-A7978BBFE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0E548-4A59-85AF-9ECC-68FD8196D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B7D51-1106-C58D-3718-7BA16000A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77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FF3386-E8FA-2A1A-8782-1E5E1FA2C5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F53D40-7E0E-BD96-EE52-FD573CEECD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5B721-9A88-D70A-06A2-A0A27FB6B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E3B97-C805-5063-DD21-8FAA7CD63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AB69F-B701-946E-D996-8381382A6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784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71314-74FB-3A8E-1607-32A7644ED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AB526-3D03-8DAB-E873-D77A257D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AD1D9-E4A7-C227-8030-C3E5E9148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121538-01A6-E507-A8A3-C8AD956A0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63204-EC5A-EFD3-2B60-40AE3B4A9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79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CCC4B-5FAA-8007-7CC9-89ECD92D2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BF38F-A516-10AA-FF99-DB989C4C4D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3AB439-45C3-B8A7-94D1-DD17C148C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B20259-62CF-CFC5-91C0-93385F71A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17CB6-0D39-12E2-42BA-84B46A1C1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E87D1-4FB7-C25D-669D-DFAFA6C61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45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620FC-6907-3EA1-3E66-9C347C461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6DDC95-00A3-DD5E-A91E-D41A48A6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BEDC08-D798-91CD-26C7-A6B931A9A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B2C5EC-6C1E-BDB3-D01F-1253F923D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765300-00A8-4041-F641-22F9611A8B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C131F0-C1E0-E38C-C771-41D8A524E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980B11-1518-B673-0425-32251D636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9BA17-7EE6-CB63-75D8-F785B0AA6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44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7D245-D155-A9C1-B3EA-22C54D97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54748-C124-EC18-2301-D7B872A4E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BE1020-3B8A-CC97-2070-2DA343D36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E00035-FC9D-CBE4-A862-37913F090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031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895BBB-7333-3958-257F-3B8AC5667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09225B-8756-5E25-0FE5-B1CCB279A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72D855-615E-4504-0303-018E750ED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794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02D4D-ADCB-20C3-62EF-EC0449345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C8C46-2AAF-EEBC-D758-1965BAD37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09300-610D-13F6-8090-81C889FFFE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A225D-B513-89AD-CC97-A77311BDD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A10E5-D6F0-8A1E-DF13-DA168B093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7EA44-5BB0-1AF1-CFE3-54FB53452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66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7A7D9-5E6B-BAD0-0E4B-ACB5B802C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0EC884-1D5F-592C-DFC8-CD55F1E93D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D1E47-E3B5-3468-E2F5-8059D0A231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9F509-F910-AD29-6506-4EBB9D676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1EF72E-3D03-5101-DA9D-897556246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8E9FA3-0337-7D3D-5CD0-8B8DFD60E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16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99850F-0116-0BED-44FC-0B63FD6CA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ADF412-D65C-9DE8-FFB8-453DC5155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8D5D2-1438-22EA-4EAC-65916C73D8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9B0467-139F-4B62-8023-804D1893B597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E9D55-2111-4DB3-586F-6C3CE92C2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88E91-C430-56EB-3129-14B24E211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664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827490-0A48-1003-F8D3-13ACFA75D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C1DD5-A962-C730-6C3C-20A566DD0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AF640-3C74-B79D-3C8C-58566454A0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CF6F45-B20A-4F6D-8EF6-F361FEE297B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EE239-C610-3C47-7E80-55FFE9A614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D351-F19C-E133-1395-9FF7480766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1A3D8F-BAE9-4C20-B892-2B1E73EB9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03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notesSlide" Target="../notesSlides/notesSlide1.xml"/><Relationship Id="rId7" Type="http://schemas.microsoft.com/office/2007/relationships/hdphoto" Target="../media/hdphoto2.wdp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11" Type="http://schemas.microsoft.com/office/2007/relationships/hdphoto" Target="../media/hdphoto4.wdp"/><Relationship Id="rId5" Type="http://schemas.microsoft.com/office/2007/relationships/hdphoto" Target="../media/hdphoto1.wdp"/><Relationship Id="rId10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9.png"/><Relationship Id="rId7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25.jpeg"/><Relationship Id="rId3" Type="http://schemas.openxmlformats.org/officeDocument/2006/relationships/image" Target="../media/image21.jpeg"/><Relationship Id="rId7" Type="http://schemas.openxmlformats.org/officeDocument/2006/relationships/image" Target="../media/image22.png"/><Relationship Id="rId12" Type="http://schemas.microsoft.com/office/2007/relationships/hdphoto" Target="../media/hdphoto8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11" Type="http://schemas.openxmlformats.org/officeDocument/2006/relationships/image" Target="../media/image24.png"/><Relationship Id="rId5" Type="http://schemas.openxmlformats.org/officeDocument/2006/relationships/image" Target="../media/image1.png"/><Relationship Id="rId10" Type="http://schemas.microsoft.com/office/2007/relationships/hdphoto" Target="../media/hdphoto7.wdp"/><Relationship Id="rId4" Type="http://schemas.openxmlformats.org/officeDocument/2006/relationships/image" Target="../media/image11.png"/><Relationship Id="rId9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4.wdp"/><Relationship Id="rId3" Type="http://schemas.openxmlformats.org/officeDocument/2006/relationships/notesSlide" Target="../notesSlides/notesSlide2.xml"/><Relationship Id="rId7" Type="http://schemas.microsoft.com/office/2007/relationships/hdphoto" Target="../media/hdphoto2.wdp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11" Type="http://schemas.openxmlformats.org/officeDocument/2006/relationships/image" Target="../media/image60.png"/><Relationship Id="rId5" Type="http://schemas.microsoft.com/office/2007/relationships/hdphoto" Target="../media/hdphoto1.wdp"/><Relationship Id="rId10" Type="http://schemas.openxmlformats.org/officeDocument/2006/relationships/image" Target="../media/image50.png"/><Relationship Id="rId4" Type="http://schemas.openxmlformats.org/officeDocument/2006/relationships/image" Target="../media/image1.png"/><Relationship Id="rId9" Type="http://schemas.microsoft.com/office/2007/relationships/hdphoto" Target="../media/hdphoto3.wdp"/><Relationship Id="rId14" Type="http://schemas.openxmlformats.org/officeDocument/2006/relationships/image" Target="../media/image7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notesSlide" Target="../notesSlides/notesSlide3.xml"/><Relationship Id="rId7" Type="http://schemas.microsoft.com/office/2007/relationships/hdphoto" Target="../media/hdphoto2.wdp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1A0793-2366-4753-B0CB-1EDA395690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90" y="300322"/>
            <a:ext cx="7008284" cy="435381"/>
          </a:xfrm>
        </p:spPr>
        <p:txBody>
          <a:bodyPr>
            <a:normAutofit fontScale="92500" lnSpcReduction="10000"/>
          </a:bodyPr>
          <a:lstStyle/>
          <a:p>
            <a:r>
              <a:rPr lang="de-DE" dirty="0" err="1"/>
              <a:t>Researchgap</a:t>
            </a:r>
            <a:endParaRPr lang="de-A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A90D22-5CFD-5F83-0EED-33664A0C48B0}"/>
              </a:ext>
            </a:extLst>
          </p:cNvPr>
          <p:cNvSpPr txBox="1"/>
          <p:nvPr/>
        </p:nvSpPr>
        <p:spPr>
          <a:xfrm>
            <a:off x="926435" y="913391"/>
            <a:ext cx="870894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Research gap: Human modeling and understanding in Task allocation is unknown, especially individualized profiles </a:t>
            </a: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</p:txBody>
      </p:sp>
      <p:sp>
        <p:nvSpPr>
          <p:cNvPr id="63" name="Speech Bubble: Rectangle 62">
            <a:extLst>
              <a:ext uri="{FF2B5EF4-FFF2-40B4-BE49-F238E27FC236}">
                <a16:creationId xmlns:a16="http://schemas.microsoft.com/office/drawing/2014/main" id="{FF60B577-DF2B-9327-2795-886F8DC98778}"/>
              </a:ext>
            </a:extLst>
          </p:cNvPr>
          <p:cNvSpPr/>
          <p:nvPr/>
        </p:nvSpPr>
        <p:spPr>
          <a:xfrm>
            <a:off x="6902894" y="2321848"/>
            <a:ext cx="2045450" cy="766707"/>
          </a:xfrm>
          <a:prstGeom prst="wedgeRectCallout">
            <a:avLst>
              <a:gd name="adj1" fmla="val -61437"/>
              <a:gd name="adj2" fmla="val 7577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cs typeface="Calibri"/>
              </a:rPr>
              <a:t>But how to model human capabilities?</a:t>
            </a:r>
            <a:endParaRPr lang="en-US" sz="12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AE363E1-2148-DAC9-F86B-C3DE563F1E95}"/>
              </a:ext>
            </a:extLst>
          </p:cNvPr>
          <p:cNvGrpSpPr/>
          <p:nvPr/>
        </p:nvGrpSpPr>
        <p:grpSpPr>
          <a:xfrm>
            <a:off x="4183255" y="2414528"/>
            <a:ext cx="2806630" cy="2289355"/>
            <a:chOff x="4026712" y="1077573"/>
            <a:chExt cx="1872925" cy="1730374"/>
          </a:xfrm>
        </p:grpSpPr>
        <p:pic>
          <p:nvPicPr>
            <p:cNvPr id="6" name="Picture 6" descr="4,900+ 3d Stick Figure Stock Photos, Pictures &amp; Royalty-Free Images - iStock">
              <a:extLst>
                <a:ext uri="{FF2B5EF4-FFF2-40B4-BE49-F238E27FC236}">
                  <a16:creationId xmlns:a16="http://schemas.microsoft.com/office/drawing/2014/main" id="{63AA70BE-0B79-D8AC-6248-9D96B2A232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824" b="89869" l="9843" r="89961">
                          <a14:foregroundMark x1="48031" y1="8824" x2="50394" y2="8824"/>
                          <a14:backgroundMark x1="51575" y1="82680" x2="49409" y2="892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71" t="4902" r="29891" b="11991"/>
            <a:stretch/>
          </p:blipFill>
          <p:spPr bwMode="auto">
            <a:xfrm>
              <a:off x="5175352" y="1125891"/>
              <a:ext cx="492387" cy="116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8" descr="Table IKEA Dining Room Couch Chair PNG, Clipart, 3d Animation, 3d Arrows,  3d Background, 3d Fonts, Angle Free PNG Download">
              <a:extLst>
                <a:ext uri="{FF2B5EF4-FFF2-40B4-BE49-F238E27FC236}">
                  <a16:creationId xmlns:a16="http://schemas.microsoft.com/office/drawing/2014/main" id="{4684DA1C-9996-BE03-4060-8F4CA96BB7F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416" b="89610" l="8065" r="91613">
                          <a14:foregroundMark x1="8065" y1="40584" x2="10968" y2="40584"/>
                          <a14:foregroundMark x1="10000" y1="55519" x2="11935" y2="61039"/>
                          <a14:foregroundMark x1="91613" y1="41883" x2="91613" y2="51623"/>
                          <a14:foregroundMark x1="90000" y1="58766" x2="90968" y2="63636"/>
                          <a14:backgroundMark x1="65161" y1="62338" x2="65161" y2="62338"/>
                          <a14:backgroundMark x1="57097" y1="62338" x2="57097" y2="62338"/>
                          <a14:backgroundMark x1="42581" y1="67532" x2="42581" y2="67532"/>
                          <a14:backgroundMark x1="27419" y1="71104" x2="27419" y2="71104"/>
                          <a14:backgroundMark x1="80323" y1="57143" x2="80323" y2="57143"/>
                          <a14:backgroundMark x1="76129" y1="49026" x2="76129" y2="49026"/>
                          <a14:backgroundMark x1="72258" y1="46429" x2="72258" y2="464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70" b="13995"/>
            <a:stretch/>
          </p:blipFill>
          <p:spPr bwMode="auto">
            <a:xfrm>
              <a:off x="4026712" y="1772635"/>
              <a:ext cx="1872925" cy="10353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10" descr="Robotic Arm Vector Art, Icons, and Graphics for Free Download">
              <a:extLst>
                <a:ext uri="{FF2B5EF4-FFF2-40B4-BE49-F238E27FC236}">
                  <a16:creationId xmlns:a16="http://schemas.microsoft.com/office/drawing/2014/main" id="{4FF51CFB-12C0-2B8F-16C8-0D3E30480B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59831" y1="10009" x2="58551" y2="10649"/>
                          <a14:foregroundMark x1="62145" y1="10649" x2="55466" y2="11665"/>
                          <a14:foregroundMark x1="33170" y1="88335" x2="25720" y2="89351"/>
                          <a14:foregroundMark x1="25720" y1="89351" x2="25720" y2="89351"/>
                          <a14:foregroundMark x1="28297" y1="84741" x2="26246" y2="8820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95" t="7550" r="12992" b="7180"/>
            <a:stretch/>
          </p:blipFill>
          <p:spPr bwMode="auto">
            <a:xfrm>
              <a:off x="4206753" y="1077573"/>
              <a:ext cx="756421" cy="914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Picture 2" descr="Gear Png Images - Free Download on Freepik">
            <a:extLst>
              <a:ext uri="{FF2B5EF4-FFF2-40B4-BE49-F238E27FC236}">
                <a16:creationId xmlns:a16="http://schemas.microsoft.com/office/drawing/2014/main" id="{A8F413D4-5504-7B12-11C4-EE1FD1E0F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04" b="89936" l="9105" r="89936">
                        <a14:foregroundMark x1="9105" y1="48562" x2="9105" y2="51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2649" y="3161248"/>
            <a:ext cx="391361" cy="391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CB7A8D-57BB-856E-AD31-4E26F18F5035}"/>
              </a:ext>
            </a:extLst>
          </p:cNvPr>
          <p:cNvSpPr txBox="1"/>
          <p:nvPr/>
        </p:nvSpPr>
        <p:spPr>
          <a:xfrm>
            <a:off x="3808924" y="1800102"/>
            <a:ext cx="3670172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cs typeface="Calibri"/>
              </a:rPr>
              <a:t>Task division between human and robot</a:t>
            </a:r>
            <a:endParaRPr lang="en-US" sz="1600" dirty="0"/>
          </a:p>
          <a:p>
            <a:r>
              <a:rPr lang="en-US" sz="1600" dirty="0"/>
              <a:t>Requires modeling of human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13496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591F81-F63D-D1B4-C9C6-6B33612B5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3B2C653-D14D-C221-B9B8-5F9C2BA449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/>
          </a:bodyPr>
          <a:lstStyle/>
          <a:p>
            <a:r>
              <a:rPr lang="de-DE" sz="2000" dirty="0"/>
              <a:t>Next </a:t>
            </a:r>
            <a:r>
              <a:rPr lang="de-DE" sz="2000" dirty="0" err="1"/>
              <a:t>steps</a:t>
            </a:r>
            <a:r>
              <a:rPr lang="de-DE" sz="2000" dirty="0"/>
              <a:t>:</a:t>
            </a:r>
            <a:endParaRPr lang="de-AT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7C912A-9655-402E-C940-51DB2CB53EBD}"/>
              </a:ext>
            </a:extLst>
          </p:cNvPr>
          <p:cNvSpPr txBox="1"/>
          <p:nvPr/>
        </p:nvSpPr>
        <p:spPr>
          <a:xfrm>
            <a:off x="1137658" y="976204"/>
            <a:ext cx="935657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Check if there is any 3D model of the use case</a:t>
            </a:r>
          </a:p>
          <a:p>
            <a:pPr marL="285750" indent="-285750">
              <a:buFontTx/>
              <a:buChar char="-"/>
            </a:pPr>
            <a:r>
              <a:rPr lang="en-US" dirty="0"/>
              <a:t>If not create it</a:t>
            </a:r>
          </a:p>
          <a:p>
            <a:pPr marL="285750" indent="-285750">
              <a:buFontTx/>
              <a:buChar char="-"/>
            </a:pPr>
            <a:r>
              <a:rPr lang="en-US" dirty="0"/>
              <a:t>How did they measure time? </a:t>
            </a:r>
          </a:p>
          <a:p>
            <a:pPr marL="285750" indent="-285750">
              <a:buFontTx/>
              <a:buChar char="-"/>
            </a:pPr>
            <a:r>
              <a:rPr lang="en-US" dirty="0"/>
              <a:t>Measurement of time, error, …</a:t>
            </a:r>
          </a:p>
          <a:p>
            <a:pPr marL="285750" indent="-285750">
              <a:buFontTx/>
              <a:buChar char="-"/>
            </a:pPr>
            <a:r>
              <a:rPr lang="en-US" dirty="0"/>
              <a:t>Tamas: which human capabilities and how to measure it?</a:t>
            </a:r>
          </a:p>
          <a:p>
            <a:pPr marL="285750" indent="-285750">
              <a:buFontTx/>
              <a:buChar char="-"/>
            </a:pPr>
            <a:r>
              <a:rPr lang="en-US" dirty="0"/>
              <a:t>Ethical approval: Where the experiment take place. 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9313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4FA06-9CA2-1D8B-5EAE-D72E4FF07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8ECBE97-9D8C-BCDC-E81C-67851404D7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/>
          </a:bodyPr>
          <a:lstStyle/>
          <a:p>
            <a:r>
              <a:rPr lang="de-DE" sz="2000" dirty="0"/>
              <a:t>Study design:</a:t>
            </a:r>
            <a:endParaRPr lang="de-AT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75AB85-AC09-B84D-4976-73957AAE5B4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747"/>
          <a:stretch/>
        </p:blipFill>
        <p:spPr>
          <a:xfrm>
            <a:off x="3031776" y="3973674"/>
            <a:ext cx="3795274" cy="21837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75A571-140D-2938-E948-F53CC02A5E3A}"/>
              </a:ext>
            </a:extLst>
          </p:cNvPr>
          <p:cNvSpPr txBox="1"/>
          <p:nvPr/>
        </p:nvSpPr>
        <p:spPr>
          <a:xfrm>
            <a:off x="1099688" y="1083296"/>
            <a:ext cx="7692619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First Experiment ~ 60 min: </a:t>
            </a:r>
          </a:p>
          <a:p>
            <a:r>
              <a:rPr lang="en-US" b="1" dirty="0"/>
              <a:t>Training-10 min: </a:t>
            </a:r>
            <a:r>
              <a:rPr lang="en-US" dirty="0"/>
              <a:t>start by only robot-3X learning how to do it</a:t>
            </a:r>
          </a:p>
          <a:p>
            <a:r>
              <a:rPr lang="en-US" b="1" dirty="0"/>
              <a:t>Skill assessment- 15min : </a:t>
            </a:r>
            <a:r>
              <a:rPr lang="en-US" dirty="0"/>
              <a:t>utilize the document</a:t>
            </a:r>
          </a:p>
          <a:p>
            <a:r>
              <a:rPr lang="en-US" b="1" dirty="0"/>
              <a:t>Human Trials-10 min: </a:t>
            </a:r>
            <a:r>
              <a:rPr lang="en-US" dirty="0"/>
              <a:t>only human do the assembly-3X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Nasa-TLX</a:t>
            </a:r>
          </a:p>
          <a:p>
            <a:r>
              <a:rPr lang="en-US" b="1" dirty="0"/>
              <a:t>TA trials-10min: </a:t>
            </a:r>
            <a:r>
              <a:rPr lang="en-US" dirty="0"/>
              <a:t>3X trying the TA</a:t>
            </a:r>
            <a:endParaRPr lang="en-US" b="1" dirty="0"/>
          </a:p>
          <a:p>
            <a:r>
              <a:rPr lang="en-US" b="1" dirty="0"/>
              <a:t>Test-2min: 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Nasa-TLX, </a:t>
            </a:r>
            <a:r>
              <a:rPr lang="en-US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supsi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collaboration </a:t>
            </a:r>
            <a:r>
              <a:rPr lang="en-US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questionary_SUS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, general attitude toward robots, DSSQ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1026" name="Picture 2" descr="UR3e Ultra-lightweight, compact cobot">
            <a:extLst>
              <a:ext uri="{FF2B5EF4-FFF2-40B4-BE49-F238E27FC236}">
                <a16:creationId xmlns:a16="http://schemas.microsoft.com/office/drawing/2014/main" id="{B092E996-D19D-44EA-1C13-EBA2DEA91C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23" y="3479761"/>
            <a:ext cx="2009707" cy="2677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A8442D-677F-E369-C16F-D8FDC61BFB68}"/>
              </a:ext>
            </a:extLst>
          </p:cNvPr>
          <p:cNvSpPr txBox="1"/>
          <p:nvPr/>
        </p:nvSpPr>
        <p:spPr>
          <a:xfrm>
            <a:off x="8333592" y="1383882"/>
            <a:ext cx="3793026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Also think of creating an instruction sheet</a:t>
            </a:r>
          </a:p>
          <a:p>
            <a:r>
              <a:rPr lang="en-US" sz="1100" dirty="0"/>
              <a:t>The time should be short that the human can not do it alone</a:t>
            </a:r>
          </a:p>
          <a:p>
            <a:r>
              <a:rPr lang="en-US" sz="1100" dirty="0"/>
              <a:t>Work on the </a:t>
            </a:r>
            <a:r>
              <a:rPr lang="en-US" sz="1100" dirty="0" err="1"/>
              <a:t>questionare</a:t>
            </a:r>
            <a:endParaRPr 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AD7D62-8019-7C28-BCB7-483AC622E9AF}"/>
              </a:ext>
            </a:extLst>
          </p:cNvPr>
          <p:cNvSpPr txBox="1"/>
          <p:nvPr/>
        </p:nvSpPr>
        <p:spPr>
          <a:xfrm>
            <a:off x="6745733" y="3041305"/>
            <a:ext cx="5007909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Practiwork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idaes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: 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Reasoning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Psychometric: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</a:rPr>
              <a:t>e.g.Hand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 dexterity, hand stability, 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finger dexterity, arm handiness ~ 15 min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Willingness to make decisions, but the test is not active yet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Pilot study end of April, experiment in June</a:t>
            </a:r>
          </a:p>
          <a:p>
            <a:pPr marL="285750" indent="-285750">
              <a:buFontTx/>
              <a:buChar char="-"/>
            </a:pPr>
            <a:endParaRPr 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79916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22119-E465-ECEC-31DA-88C68AA42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12B986A-1075-87D3-EDB4-41045F1A55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Skill assessment</a:t>
            </a:r>
            <a:endParaRPr lang="de-AT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948BAC-A15D-493E-B962-EC3FE8920271}"/>
              </a:ext>
            </a:extLst>
          </p:cNvPr>
          <p:cNvSpPr txBox="1"/>
          <p:nvPr/>
        </p:nvSpPr>
        <p:spPr>
          <a:xfrm>
            <a:off x="1099689" y="1083296"/>
            <a:ext cx="730612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List of skills: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Precision: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Two hands: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Snipping: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Screwing: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Decision making: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3813F7-28AA-4E79-6CF9-BCDD9232F9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7481" y="1408671"/>
            <a:ext cx="2235564" cy="190942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91031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5A40DD-66A4-7AB9-357D-1AE99F36E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3d print the use case 3times + buy the screws--Zahra</a:t>
            </a:r>
          </a:p>
          <a:p>
            <a:pPr marL="514350" indent="-514350">
              <a:buAutoNum type="arabicPeriod"/>
            </a:pPr>
            <a:r>
              <a:rPr lang="en-US" dirty="0"/>
              <a:t>Prepare the skill assessment devices-- Tamas</a:t>
            </a:r>
          </a:p>
          <a:p>
            <a:pPr marL="514350" indent="-514350">
              <a:buAutoNum type="arabicPeriod"/>
            </a:pPr>
            <a:r>
              <a:rPr lang="en-US" dirty="0"/>
              <a:t>Develop TA interface-- Zahra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/>
              <a:t>Program the robot for doing the tasks</a:t>
            </a:r>
          </a:p>
          <a:p>
            <a:pPr marL="514350" indent="-514350">
              <a:buAutoNum type="arabicPeriod"/>
            </a:pPr>
            <a:r>
              <a:rPr lang="en-US" dirty="0"/>
              <a:t>Develop </a:t>
            </a:r>
            <a:r>
              <a:rPr lang="en-US" dirty="0" err="1"/>
              <a:t>questionares</a:t>
            </a:r>
            <a:r>
              <a:rPr lang="en-US" dirty="0"/>
              <a:t>-- Tamas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3A5F20-570C-FA65-8114-E38EDB56F1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Todos:</a:t>
            </a:r>
          </a:p>
        </p:txBody>
      </p:sp>
    </p:spTree>
    <p:extLst>
      <p:ext uri="{BB962C8B-B14F-4D97-AF65-F5344CB8AC3E}">
        <p14:creationId xmlns:p14="http://schemas.microsoft.com/office/powerpoint/2010/main" val="7814529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788DA-19C5-1D09-8FFE-6C4A09F3D8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Zahra Todos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F060F-E612-063F-C790-55377C4D8E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5747"/>
          <a:stretch/>
        </p:blipFill>
        <p:spPr>
          <a:xfrm>
            <a:off x="6006507" y="3853512"/>
            <a:ext cx="3795274" cy="21837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B27CDE-442C-1B0B-9BFE-78729B5F32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1620" b="34811"/>
          <a:stretch/>
        </p:blipFill>
        <p:spPr>
          <a:xfrm>
            <a:off x="3365883" y="3986797"/>
            <a:ext cx="2974731" cy="1917172"/>
          </a:xfrm>
          <a:prstGeom prst="rect">
            <a:avLst/>
          </a:prstGeom>
        </p:spPr>
      </p:pic>
      <p:pic>
        <p:nvPicPr>
          <p:cNvPr id="6" name="Picture 2" descr="UR3e Ultra-lightweight, compact cobot">
            <a:extLst>
              <a:ext uri="{FF2B5EF4-FFF2-40B4-BE49-F238E27FC236}">
                <a16:creationId xmlns:a16="http://schemas.microsoft.com/office/drawing/2014/main" id="{9778A716-198A-DB6F-39D4-76FF62F5AC4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8942" y="3674134"/>
            <a:ext cx="1773634" cy="236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4,900+ 3d Stick Figure Stock Photos, Pictures &amp; Royalty-Free Images - iStock">
            <a:extLst>
              <a:ext uri="{FF2B5EF4-FFF2-40B4-BE49-F238E27FC236}">
                <a16:creationId xmlns:a16="http://schemas.microsoft.com/office/drawing/2014/main" id="{B3AC31C4-8F27-C9B5-F693-E87FF645FD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24" b="89869" l="9843" r="89961">
                        <a14:foregroundMark x1="48031" y1="8824" x2="50394" y2="8824"/>
                        <a14:backgroundMark x1="51575" y1="82680" x2="49409" y2="892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71" t="4902" r="29891" b="11991"/>
          <a:stretch/>
        </p:blipFill>
        <p:spPr bwMode="auto">
          <a:xfrm>
            <a:off x="9735487" y="3674134"/>
            <a:ext cx="911997" cy="2105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ownload Free User interface Meticulous Line icon Icons in PNG &amp; SVG">
            <a:extLst>
              <a:ext uri="{FF2B5EF4-FFF2-40B4-BE49-F238E27FC236}">
                <a16:creationId xmlns:a16="http://schemas.microsoft.com/office/drawing/2014/main" id="{B0DE07C5-DE3F-04A3-250A-3C5911DD1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1924" y="3246618"/>
            <a:ext cx="1213788" cy="1213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7120C4-2A3C-A3A5-E359-A1C03889F6D4}"/>
              </a:ext>
            </a:extLst>
          </p:cNvPr>
          <p:cNvSpPr txBox="1"/>
          <p:nvPr/>
        </p:nvSpPr>
        <p:spPr>
          <a:xfrm>
            <a:off x="1152520" y="954031"/>
            <a:ext cx="72326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Buy screws- </a:t>
            </a:r>
            <a:r>
              <a:rPr lang="en-US" dirty="0">
                <a:highlight>
                  <a:srgbClr val="FFFF00"/>
                </a:highlight>
              </a:rPr>
              <a:t>OBI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interface with the robot_ </a:t>
            </a:r>
            <a:r>
              <a:rPr lang="en-US" dirty="0">
                <a:highlight>
                  <a:srgbClr val="FFFF00"/>
                </a:highlight>
              </a:rPr>
              <a:t>bring the adapter from </a:t>
            </a:r>
            <a:r>
              <a:rPr lang="en-US" dirty="0" err="1">
                <a:highlight>
                  <a:srgbClr val="FFFF00"/>
                </a:highlight>
              </a:rPr>
              <a:t>pilotfactory</a:t>
            </a:r>
            <a:endParaRPr lang="en-US" dirty="0">
              <a:highlight>
                <a:srgbClr val="FFFF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Prepare the steps and the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Finalize the code with exact movements</a:t>
            </a:r>
          </a:p>
        </p:txBody>
      </p:sp>
    </p:spTree>
    <p:extLst>
      <p:ext uri="{BB962C8B-B14F-4D97-AF65-F5344CB8AC3E}">
        <p14:creationId xmlns:p14="http://schemas.microsoft.com/office/powerpoint/2010/main" val="3505181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C2C2A-5E4E-ACDF-976D-AC23F1DA53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try:</a:t>
            </a:r>
          </a:p>
        </p:txBody>
      </p:sp>
      <p:pic>
        <p:nvPicPr>
          <p:cNvPr id="4" name="recording_1">
            <a:hlinkClick r:id="" action="ppaction://media"/>
            <a:extLst>
              <a:ext uri="{FF2B5EF4-FFF2-40B4-BE49-F238E27FC236}">
                <a16:creationId xmlns:a16="http://schemas.microsoft.com/office/drawing/2014/main" id="{0B8DE4D7-B0FF-D94C-416C-B6D4EAC244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79506" y="1220772"/>
            <a:ext cx="2825041" cy="5022656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995314-F275-54A2-ED2A-96DD2A24DD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865141" y="1220772"/>
            <a:ext cx="3433762" cy="4905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ACBB5B-C8C8-4700-0E43-4D16BA6A768F}"/>
              </a:ext>
            </a:extLst>
          </p:cNvPr>
          <p:cNvSpPr txBox="1"/>
          <p:nvPr/>
        </p:nvSpPr>
        <p:spPr>
          <a:xfrm>
            <a:off x="8662212" y="2456706"/>
            <a:ext cx="1722312" cy="4658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hu-HU" b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acc = 0.4</a:t>
            </a:r>
          </a:p>
          <a:p>
            <a:pPr>
              <a:lnSpc>
                <a:spcPts val="1425"/>
              </a:lnSpc>
            </a:pPr>
            <a:r>
              <a:rPr lang="hu-HU" b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vel = 0.5</a:t>
            </a:r>
          </a:p>
        </p:txBody>
      </p:sp>
    </p:spTree>
    <p:extLst>
      <p:ext uri="{BB962C8B-B14F-4D97-AF65-F5344CB8AC3E}">
        <p14:creationId xmlns:p14="http://schemas.microsoft.com/office/powerpoint/2010/main" val="158454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A31105-6426-80C1-AB5E-BD3A8F42DE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Interface and robot: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3A8700-D72D-40A4-3EF4-858E07989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862" y="929011"/>
            <a:ext cx="2093931" cy="2991330"/>
          </a:xfrm>
          <a:prstGeom prst="rect">
            <a:avLst/>
          </a:prstGeom>
        </p:spPr>
      </p:pic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5AC9F310-D837-EB42-D546-3312A1E8A37D}"/>
              </a:ext>
            </a:extLst>
          </p:cNvPr>
          <p:cNvCxnSpPr>
            <a:cxnSpLocks/>
          </p:cNvCxnSpPr>
          <p:nvPr/>
        </p:nvCxnSpPr>
        <p:spPr>
          <a:xfrm>
            <a:off x="3460873" y="1779373"/>
            <a:ext cx="5922024" cy="1285469"/>
          </a:xfrm>
          <a:prstGeom prst="bentConnector3">
            <a:avLst>
              <a:gd name="adj1" fmla="val 10007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F1C1CDF-CA7F-F532-3A34-EA8384ADA7A2}"/>
              </a:ext>
            </a:extLst>
          </p:cNvPr>
          <p:cNvSpPr txBox="1"/>
          <p:nvPr/>
        </p:nvSpPr>
        <p:spPr>
          <a:xfrm>
            <a:off x="4127156" y="1403904"/>
            <a:ext cx="5147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 and allocation of tasks will be sent to robot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BD3AE84-7E4B-5B33-20D6-8C0F3351DC6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1620" b="34811"/>
          <a:stretch/>
        </p:blipFill>
        <p:spPr>
          <a:xfrm>
            <a:off x="5484731" y="3617101"/>
            <a:ext cx="2974731" cy="191717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AFDFA7A-7B9F-22BB-DE35-71EF52EA9B5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1620" b="34811"/>
          <a:stretch/>
        </p:blipFill>
        <p:spPr>
          <a:xfrm>
            <a:off x="2916364" y="3768722"/>
            <a:ext cx="2974731" cy="1917172"/>
          </a:xfrm>
          <a:prstGeom prst="rect">
            <a:avLst/>
          </a:prstGeom>
        </p:spPr>
      </p:pic>
      <p:pic>
        <p:nvPicPr>
          <p:cNvPr id="19" name="Picture 2" descr="UR3e Ultra-lightweight, compact cobot">
            <a:extLst>
              <a:ext uri="{FF2B5EF4-FFF2-40B4-BE49-F238E27FC236}">
                <a16:creationId xmlns:a16="http://schemas.microsoft.com/office/drawing/2014/main" id="{8113E35E-2E2B-467C-8CD2-241D7DEC30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909593" y="3171153"/>
            <a:ext cx="1580742" cy="236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4,900+ 3d Stick Figure Stock Photos, Pictures &amp; Royalty-Free Images - iStock">
            <a:extLst>
              <a:ext uri="{FF2B5EF4-FFF2-40B4-BE49-F238E27FC236}">
                <a16:creationId xmlns:a16="http://schemas.microsoft.com/office/drawing/2014/main" id="{2EA53EC9-CD28-5BB1-ED7B-48A59D758C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824" b="89869" l="9843" r="89961">
                        <a14:foregroundMark x1="48031" y1="8824" x2="50394" y2="8824"/>
                        <a14:backgroundMark x1="51575" y1="82680" x2="49409" y2="892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71" t="4902" r="29891" b="11991"/>
          <a:stretch/>
        </p:blipFill>
        <p:spPr bwMode="auto">
          <a:xfrm>
            <a:off x="2024827" y="3300076"/>
            <a:ext cx="911997" cy="2105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DF4BBD7-50F9-A32D-8ABD-60484169DD63}"/>
              </a:ext>
            </a:extLst>
          </p:cNvPr>
          <p:cNvSpPr txBox="1"/>
          <p:nvPr/>
        </p:nvSpPr>
        <p:spPr>
          <a:xfrm>
            <a:off x="4403729" y="1827914"/>
            <a:ext cx="4639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order will be applied for the second set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561EF7B-3A3A-DF7F-9695-6DFCB4E6863D}"/>
              </a:ext>
            </a:extLst>
          </p:cNvPr>
          <p:cNvSpPr txBox="1"/>
          <p:nvPr/>
        </p:nvSpPr>
        <p:spPr>
          <a:xfrm>
            <a:off x="8304033" y="5454096"/>
            <a:ext cx="35967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the robot will do the task without any pause</a:t>
            </a:r>
          </a:p>
        </p:txBody>
      </p:sp>
      <p:pic>
        <p:nvPicPr>
          <p:cNvPr id="1026" name="Picture 2" descr="Timer PNG Transparent Images Free Download | Vector Files | Pngtree">
            <a:extLst>
              <a:ext uri="{FF2B5EF4-FFF2-40B4-BE49-F238E27FC236}">
                <a16:creationId xmlns:a16="http://schemas.microsoft.com/office/drawing/2014/main" id="{119AD53D-CECC-CDF7-41EC-D6B68251D6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83" t="18007" r="19516" b="16524"/>
          <a:stretch/>
        </p:blipFill>
        <p:spPr bwMode="auto">
          <a:xfrm>
            <a:off x="5610063" y="2912350"/>
            <a:ext cx="562063" cy="608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481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A142E0-AFAD-8222-7B29-314ABDD43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1503" y="2184578"/>
            <a:ext cx="8038620" cy="2852900"/>
          </a:xfrm>
        </p:spPr>
        <p:txBody>
          <a:bodyPr>
            <a:normAutofit/>
          </a:bodyPr>
          <a:lstStyle/>
          <a:p>
            <a:r>
              <a:rPr lang="en-US" sz="1800" dirty="0"/>
              <a:t>Based on the paper, total time of assembly for </a:t>
            </a:r>
          </a:p>
          <a:p>
            <a:r>
              <a:rPr lang="en-US" sz="1800" dirty="0"/>
              <a:t>Only human: </a:t>
            </a:r>
            <a:r>
              <a:rPr lang="hu-HU" sz="1200" dirty="0"/>
              <a:t>120 seconds </a:t>
            </a:r>
            <a:endParaRPr lang="en-US" sz="1200" dirty="0"/>
          </a:p>
          <a:p>
            <a:r>
              <a:rPr lang="en-US" sz="1800" dirty="0"/>
              <a:t>Collaboration: </a:t>
            </a:r>
            <a:r>
              <a:rPr lang="hu-HU" sz="1200" dirty="0"/>
              <a:t>205 seconds</a:t>
            </a:r>
            <a:endParaRPr lang="en-US" sz="1800" dirty="0"/>
          </a:p>
          <a:p>
            <a:r>
              <a:rPr lang="en-US" sz="1800" dirty="0"/>
              <a:t>Only robot: </a:t>
            </a:r>
            <a:r>
              <a:rPr lang="hu-HU" sz="1200" dirty="0"/>
              <a:t>419 seconds </a:t>
            </a:r>
            <a:endParaRPr lang="en-US" sz="1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B6716-A57E-FA37-ABB6-A2FD582017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Experiment: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1BB5CAE-C59D-D7E5-A8A4-962B7A1E63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650663"/>
              </p:ext>
            </p:extLst>
          </p:nvPr>
        </p:nvGraphicFramePr>
        <p:xfrm>
          <a:off x="1040235" y="960120"/>
          <a:ext cx="5352176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960">
                  <a:extLst>
                    <a:ext uri="{9D8B030D-6E8A-4147-A177-3AD203B41FA5}">
                      <a16:colId xmlns:a16="http://schemas.microsoft.com/office/drawing/2014/main" val="144834672"/>
                    </a:ext>
                  </a:extLst>
                </a:gridCol>
                <a:gridCol w="1299007">
                  <a:extLst>
                    <a:ext uri="{9D8B030D-6E8A-4147-A177-3AD203B41FA5}">
                      <a16:colId xmlns:a16="http://schemas.microsoft.com/office/drawing/2014/main" val="1615276023"/>
                    </a:ext>
                  </a:extLst>
                </a:gridCol>
                <a:gridCol w="637563">
                  <a:extLst>
                    <a:ext uri="{9D8B030D-6E8A-4147-A177-3AD203B41FA5}">
                      <a16:colId xmlns:a16="http://schemas.microsoft.com/office/drawing/2014/main" val="4221895709"/>
                    </a:ext>
                  </a:extLst>
                </a:gridCol>
                <a:gridCol w="704675">
                  <a:extLst>
                    <a:ext uri="{9D8B030D-6E8A-4147-A177-3AD203B41FA5}">
                      <a16:colId xmlns:a16="http://schemas.microsoft.com/office/drawing/2014/main" val="1605013680"/>
                    </a:ext>
                  </a:extLst>
                </a:gridCol>
                <a:gridCol w="1073791">
                  <a:extLst>
                    <a:ext uri="{9D8B030D-6E8A-4147-A177-3AD203B41FA5}">
                      <a16:colId xmlns:a16="http://schemas.microsoft.com/office/drawing/2014/main" val="3627531988"/>
                    </a:ext>
                  </a:extLst>
                </a:gridCol>
                <a:gridCol w="1082180">
                  <a:extLst>
                    <a:ext uri="{9D8B030D-6E8A-4147-A177-3AD203B41FA5}">
                      <a16:colId xmlns:a16="http://schemas.microsoft.com/office/drawing/2014/main" val="2985605359"/>
                    </a:ext>
                  </a:extLst>
                </a:gridCol>
              </a:tblGrid>
              <a:tr h="271444">
                <a:tc>
                  <a:txBody>
                    <a:bodyPr/>
                    <a:lstStyle/>
                    <a:p>
                      <a:r>
                        <a:rPr lang="en-US" sz="1200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Agent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Dependency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Robot_time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499276"/>
                  </a:ext>
                </a:extLst>
              </a:tr>
              <a:tr h="252261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Museum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202734"/>
                  </a:ext>
                </a:extLst>
              </a:tr>
              <a:tr h="2333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Triangle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157203"/>
                  </a:ext>
                </a:extLst>
              </a:tr>
              <a:tr h="222605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6363995"/>
                  </a:ext>
                </a:extLst>
              </a:tr>
              <a:tr h="203658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Snap_middle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Snap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148264"/>
                  </a:ext>
                </a:extLst>
              </a:tr>
              <a:tr h="209425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Snap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350068"/>
                  </a:ext>
                </a:extLst>
              </a:tr>
              <a:tr h="231667"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892317"/>
                  </a:ext>
                </a:extLst>
              </a:tr>
              <a:tr h="253909"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350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Wheel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17402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Wheel_screw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Only H?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552706"/>
                  </a:ext>
                </a:extLst>
              </a:tr>
              <a:tr h="193910"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Bridge_home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292820"/>
                  </a:ext>
                </a:extLst>
              </a:tr>
              <a:tr h="262970">
                <a:tc>
                  <a:txBody>
                    <a:bodyPr/>
                    <a:lstStyle/>
                    <a:p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Bridge_home2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824498"/>
                  </a:ext>
                </a:extLst>
              </a:tr>
              <a:tr h="227548">
                <a:tc>
                  <a:txBody>
                    <a:bodyPr/>
                    <a:lstStyle/>
                    <a:p>
                      <a:r>
                        <a:rPr lang="en-US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Bridge_rod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218483"/>
                  </a:ext>
                </a:extLst>
              </a:tr>
              <a:tr h="200363">
                <a:tc>
                  <a:txBody>
                    <a:bodyPr/>
                    <a:lstStyle/>
                    <a:p>
                      <a:r>
                        <a:rPr lang="en-US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7058056"/>
                  </a:ext>
                </a:extLst>
              </a:tr>
              <a:tr h="1978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561689"/>
                  </a:ext>
                </a:extLst>
              </a:tr>
              <a:tr h="244847"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Hospital_base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185607"/>
                  </a:ext>
                </a:extLst>
              </a:tr>
              <a:tr h="267089">
                <a:tc>
                  <a:txBody>
                    <a:bodyPr/>
                    <a:lstStyle/>
                    <a:p>
                      <a:r>
                        <a:rPr lang="en-US" sz="12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Hospital_H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956252"/>
                  </a:ext>
                </a:extLst>
              </a:tr>
              <a:tr h="256380">
                <a:tc>
                  <a:txBody>
                    <a:bodyPr/>
                    <a:lstStyle/>
                    <a:p>
                      <a:r>
                        <a:rPr lang="en-US" sz="12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4696448"/>
                  </a:ext>
                </a:extLst>
              </a:tr>
              <a:tr h="206056">
                <a:tc>
                  <a:txBody>
                    <a:bodyPr/>
                    <a:lstStyle/>
                    <a:p>
                      <a:r>
                        <a:rPr lang="en-US" sz="12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Only H?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0571273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EB3D94C-ADDB-6C68-8BA4-1BCD56F63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503" y="750904"/>
            <a:ext cx="4812991" cy="14122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94A35F-728C-0678-EE42-948E407D2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058" y="3742212"/>
            <a:ext cx="4479436" cy="26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0794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17B793-65B8-17A5-9560-19B0CE5C2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59BF0-9E61-9650-691D-627B8BCEC2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Experiment: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48DD029-6B09-6D1F-FE59-D08CF63460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409417"/>
              </p:ext>
            </p:extLst>
          </p:nvPr>
        </p:nvGraphicFramePr>
        <p:xfrm>
          <a:off x="1081423" y="1349466"/>
          <a:ext cx="3196205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960">
                  <a:extLst>
                    <a:ext uri="{9D8B030D-6E8A-4147-A177-3AD203B41FA5}">
                      <a16:colId xmlns:a16="http://schemas.microsoft.com/office/drawing/2014/main" val="144834672"/>
                    </a:ext>
                  </a:extLst>
                </a:gridCol>
                <a:gridCol w="1299007">
                  <a:extLst>
                    <a:ext uri="{9D8B030D-6E8A-4147-A177-3AD203B41FA5}">
                      <a16:colId xmlns:a16="http://schemas.microsoft.com/office/drawing/2014/main" val="1615276023"/>
                    </a:ext>
                  </a:extLst>
                </a:gridCol>
                <a:gridCol w="637563">
                  <a:extLst>
                    <a:ext uri="{9D8B030D-6E8A-4147-A177-3AD203B41FA5}">
                      <a16:colId xmlns:a16="http://schemas.microsoft.com/office/drawing/2014/main" val="4221895709"/>
                    </a:ext>
                  </a:extLst>
                </a:gridCol>
                <a:gridCol w="704675">
                  <a:extLst>
                    <a:ext uri="{9D8B030D-6E8A-4147-A177-3AD203B41FA5}">
                      <a16:colId xmlns:a16="http://schemas.microsoft.com/office/drawing/2014/main" val="1605013680"/>
                    </a:ext>
                  </a:extLst>
                </a:gridCol>
              </a:tblGrid>
              <a:tr h="271444">
                <a:tc>
                  <a:txBody>
                    <a:bodyPr/>
                    <a:lstStyle/>
                    <a:p>
                      <a:r>
                        <a:rPr lang="en-US" sz="1200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Agent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499276"/>
                  </a:ext>
                </a:extLst>
              </a:tr>
              <a:tr h="252261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Museum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202734"/>
                  </a:ext>
                </a:extLst>
              </a:tr>
              <a:tr h="2333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Triangle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157203"/>
                  </a:ext>
                </a:extLst>
              </a:tr>
              <a:tr h="222605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6363995"/>
                  </a:ext>
                </a:extLst>
              </a:tr>
              <a:tr h="203658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Snap_middle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Snap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148264"/>
                  </a:ext>
                </a:extLst>
              </a:tr>
              <a:tr h="209425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Snap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350068"/>
                  </a:ext>
                </a:extLst>
              </a:tr>
              <a:tr h="231667"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892317"/>
                  </a:ext>
                </a:extLst>
              </a:tr>
              <a:tr h="253909"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350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Wheel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17402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Wheel_screw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Only H?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552706"/>
                  </a:ext>
                </a:extLst>
              </a:tr>
              <a:tr h="193910"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Bridge_home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292820"/>
                  </a:ext>
                </a:extLst>
              </a:tr>
              <a:tr h="262970">
                <a:tc>
                  <a:txBody>
                    <a:bodyPr/>
                    <a:lstStyle/>
                    <a:p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Bridge_home2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824498"/>
                  </a:ext>
                </a:extLst>
              </a:tr>
              <a:tr h="227548">
                <a:tc>
                  <a:txBody>
                    <a:bodyPr/>
                    <a:lstStyle/>
                    <a:p>
                      <a:r>
                        <a:rPr lang="en-US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Bridge_rod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218483"/>
                  </a:ext>
                </a:extLst>
              </a:tr>
              <a:tr h="200363">
                <a:tc>
                  <a:txBody>
                    <a:bodyPr/>
                    <a:lstStyle/>
                    <a:p>
                      <a:r>
                        <a:rPr lang="en-US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7058056"/>
                  </a:ext>
                </a:extLst>
              </a:tr>
              <a:tr h="1978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561689"/>
                  </a:ext>
                </a:extLst>
              </a:tr>
              <a:tr h="244847"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Hospital_base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185607"/>
                  </a:ext>
                </a:extLst>
              </a:tr>
              <a:tr h="267089">
                <a:tc>
                  <a:txBody>
                    <a:bodyPr/>
                    <a:lstStyle/>
                    <a:p>
                      <a:r>
                        <a:rPr lang="en-US" sz="12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Hospital_H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956252"/>
                  </a:ext>
                </a:extLst>
              </a:tr>
              <a:tr h="256380">
                <a:tc>
                  <a:txBody>
                    <a:bodyPr/>
                    <a:lstStyle/>
                    <a:p>
                      <a:r>
                        <a:rPr lang="en-US" sz="12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4696448"/>
                  </a:ext>
                </a:extLst>
              </a:tr>
              <a:tr h="206056">
                <a:tc>
                  <a:txBody>
                    <a:bodyPr/>
                    <a:lstStyle/>
                    <a:p>
                      <a:r>
                        <a:rPr lang="en-US" sz="12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Only H?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057127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5756379-CC8E-03AD-2DE3-F367036E7E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362062"/>
              </p:ext>
            </p:extLst>
          </p:nvPr>
        </p:nvGraphicFramePr>
        <p:xfrm>
          <a:off x="6392553" y="1317507"/>
          <a:ext cx="1853967" cy="5212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54960">
                  <a:extLst>
                    <a:ext uri="{9D8B030D-6E8A-4147-A177-3AD203B41FA5}">
                      <a16:colId xmlns:a16="http://schemas.microsoft.com/office/drawing/2014/main" val="3081122940"/>
                    </a:ext>
                  </a:extLst>
                </a:gridCol>
                <a:gridCol w="1299007">
                  <a:extLst>
                    <a:ext uri="{9D8B030D-6E8A-4147-A177-3AD203B41FA5}">
                      <a16:colId xmlns:a16="http://schemas.microsoft.com/office/drawing/2014/main" val="1018547234"/>
                    </a:ext>
                  </a:extLst>
                </a:gridCol>
              </a:tblGrid>
              <a:tr h="271444">
                <a:tc>
                  <a:txBody>
                    <a:bodyPr/>
                    <a:lstStyle/>
                    <a:p>
                      <a:r>
                        <a:rPr lang="en-US" sz="1200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Parts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667861"/>
                  </a:ext>
                </a:extLst>
              </a:tr>
              <a:tr h="252261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Museum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9101099"/>
                  </a:ext>
                </a:extLst>
              </a:tr>
              <a:tr h="2333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Triangle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68356"/>
                  </a:ext>
                </a:extLst>
              </a:tr>
              <a:tr h="222605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Snap_base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261284"/>
                  </a:ext>
                </a:extLst>
              </a:tr>
              <a:tr h="203658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Snap_middle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4917261"/>
                  </a:ext>
                </a:extLst>
              </a:tr>
              <a:tr h="209425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Snap_top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7983236"/>
                  </a:ext>
                </a:extLst>
              </a:tr>
              <a:tr h="231667"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Wheel_base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81430"/>
                  </a:ext>
                </a:extLst>
              </a:tr>
              <a:tr h="253909"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Wheel_b_screw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02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Wheel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70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Wheel_screw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9381905"/>
                  </a:ext>
                </a:extLst>
              </a:tr>
              <a:tr h="193910"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Bridge_home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930061"/>
                  </a:ext>
                </a:extLst>
              </a:tr>
              <a:tr h="262970">
                <a:tc>
                  <a:txBody>
                    <a:bodyPr/>
                    <a:lstStyle/>
                    <a:p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Bridge_home2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086831"/>
                  </a:ext>
                </a:extLst>
              </a:tr>
              <a:tr h="227548">
                <a:tc>
                  <a:txBody>
                    <a:bodyPr/>
                    <a:lstStyle/>
                    <a:p>
                      <a:r>
                        <a:rPr lang="en-US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Bridge_rod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918852"/>
                  </a:ext>
                </a:extLst>
              </a:tr>
              <a:tr h="200363">
                <a:tc>
                  <a:txBody>
                    <a:bodyPr/>
                    <a:lstStyle/>
                    <a:p>
                      <a:r>
                        <a:rPr lang="en-US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Dovetail_base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639202"/>
                  </a:ext>
                </a:extLst>
              </a:tr>
              <a:tr h="1978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Dovetail_top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382114"/>
                  </a:ext>
                </a:extLst>
              </a:tr>
              <a:tr h="244847"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Hospital_base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440806"/>
                  </a:ext>
                </a:extLst>
              </a:tr>
              <a:tr h="267089">
                <a:tc>
                  <a:txBody>
                    <a:bodyPr/>
                    <a:lstStyle/>
                    <a:p>
                      <a:r>
                        <a:rPr lang="en-US" sz="12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Hospital_H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69723"/>
                  </a:ext>
                </a:extLst>
              </a:tr>
              <a:tr h="256380">
                <a:tc>
                  <a:txBody>
                    <a:bodyPr/>
                    <a:lstStyle/>
                    <a:p>
                      <a:r>
                        <a:rPr lang="en-US" sz="12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Hospital_top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0018204"/>
                  </a:ext>
                </a:extLst>
              </a:tr>
              <a:tr h="206056">
                <a:tc>
                  <a:txBody>
                    <a:bodyPr/>
                    <a:lstStyle/>
                    <a:p>
                      <a:r>
                        <a:rPr lang="en-US" sz="12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Hospital_screw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000776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7D19C95-AD98-1DFB-4E35-226427ECE2FA}"/>
              </a:ext>
            </a:extLst>
          </p:cNvPr>
          <p:cNvSpPr txBox="1"/>
          <p:nvPr/>
        </p:nvSpPr>
        <p:spPr>
          <a:xfrm>
            <a:off x="2019379" y="948175"/>
            <a:ext cx="97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First set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9C11A8-3C20-8196-4317-19B3D4E83B63}"/>
              </a:ext>
            </a:extLst>
          </p:cNvPr>
          <p:cNvSpPr txBox="1"/>
          <p:nvPr/>
        </p:nvSpPr>
        <p:spPr>
          <a:xfrm>
            <a:off x="6824770" y="872981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Second set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784C0F-BBF4-AD9F-10B7-8CD06F7F3844}"/>
              </a:ext>
            </a:extLst>
          </p:cNvPr>
          <p:cNvSpPr txBox="1"/>
          <p:nvPr/>
        </p:nvSpPr>
        <p:spPr>
          <a:xfrm>
            <a:off x="8246520" y="1666446"/>
            <a:ext cx="31708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Reminder: the goal is to map human capabilities to the TA, in which tasks the robot is better that causes the human to allocate tasks to it?</a:t>
            </a:r>
          </a:p>
          <a:p>
            <a:endParaRPr lang="en-US" dirty="0"/>
          </a:p>
          <a:p>
            <a:r>
              <a:rPr lang="en-US" dirty="0"/>
              <a:t>We can also offer them that the system do the task allocation…</a:t>
            </a:r>
          </a:p>
          <a:p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A11D50D-D48B-1F8F-6AFB-30335F9E0C42}"/>
              </a:ext>
            </a:extLst>
          </p:cNvPr>
          <p:cNvCxnSpPr>
            <a:cxnSpLocks/>
          </p:cNvCxnSpPr>
          <p:nvPr/>
        </p:nvCxnSpPr>
        <p:spPr>
          <a:xfrm>
            <a:off x="4277628" y="3615655"/>
            <a:ext cx="211492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F6D7EB8-C6FF-5160-8083-F04F6BD0DFF4}"/>
              </a:ext>
            </a:extLst>
          </p:cNvPr>
          <p:cNvSpPr txBox="1"/>
          <p:nvPr/>
        </p:nvSpPr>
        <p:spPr>
          <a:xfrm>
            <a:off x="4408107" y="3215545"/>
            <a:ext cx="18539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A mapping should be done for the robot programming</a:t>
            </a:r>
          </a:p>
        </p:txBody>
      </p:sp>
    </p:spTree>
    <p:extLst>
      <p:ext uri="{BB962C8B-B14F-4D97-AF65-F5344CB8AC3E}">
        <p14:creationId xmlns:p14="http://schemas.microsoft.com/office/powerpoint/2010/main" val="2231585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4964237-84D5-78E5-023E-D7802B4A6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The placement of the parts should be fixed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For each task step the motion of robot should get prepared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1800" dirty="0"/>
              <a:t>The interface and the experiment should get refined later: for each part a block, the blocks can be reordered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1800" dirty="0"/>
              <a:t>Buy screws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1800" dirty="0"/>
              <a:t>Print holders?</a:t>
            </a:r>
            <a:endParaRPr lang="en-US" sz="1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C64E6-0922-29FC-8136-577AAAE036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Experiment-next steps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27A53A-C0EE-B754-FAB8-96AF61E34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8777" y="2772696"/>
            <a:ext cx="5655025" cy="352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95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266B0-36C3-9B55-C49F-8C6A3D4F8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B218-1112-2E34-BB28-FC4A21A26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634" y="228481"/>
            <a:ext cx="10515600" cy="541324"/>
          </a:xfrm>
        </p:spPr>
        <p:txBody>
          <a:bodyPr>
            <a:normAutofit fontScale="90000"/>
          </a:bodyPr>
          <a:lstStyle/>
          <a:p>
            <a:r>
              <a:rPr lang="en-US" dirty="0"/>
              <a:t>State of the art: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26313-6772-D99F-D77D-3D6EBAF89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634" y="906450"/>
            <a:ext cx="10515600" cy="5151245"/>
          </a:xfrm>
        </p:spPr>
        <p:txBody>
          <a:bodyPr/>
          <a:lstStyle/>
          <a:p>
            <a:r>
              <a:rPr lang="en-US" sz="2800" dirty="0"/>
              <a:t>Paper: Cognitive Interaction Analysis in Human–Robot Collaboration Using an Assembly Task</a:t>
            </a:r>
          </a:p>
          <a:p>
            <a:r>
              <a:rPr lang="en-US" sz="2800" dirty="0"/>
              <a:t>Interface: simple </a:t>
            </a:r>
          </a:p>
          <a:p>
            <a:r>
              <a:rPr lang="en-US" sz="2800" dirty="0"/>
              <a:t>Use case: </a:t>
            </a:r>
            <a:r>
              <a:rPr lang="en-US" sz="2400" dirty="0"/>
              <a:t>Assembly of a product composed of 3 components: a base, a bearing and a cap</a:t>
            </a:r>
          </a:p>
          <a:p>
            <a:r>
              <a:rPr lang="en-US" dirty="0"/>
              <a:t>Implementation: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92F084-A7DE-8437-7770-E9F7F368B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214" y="3886081"/>
            <a:ext cx="5624047" cy="27434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281984-C83A-8671-C046-0C927D0AE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5503" y="2688420"/>
            <a:ext cx="3290438" cy="13122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749639-04A7-6404-4557-117F0248D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9242" y="3701982"/>
            <a:ext cx="4814733" cy="300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054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3EE52-0B85-6684-E2A4-681A91C5D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9A9C8D-433D-4100-72CD-5B0F056732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90" y="300322"/>
            <a:ext cx="7008284" cy="435381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Research Questions</a:t>
            </a:r>
            <a:endParaRPr lang="de-A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5A4A4A-D938-A5DD-CA3A-E0B43FAA7B0C}"/>
              </a:ext>
            </a:extLst>
          </p:cNvPr>
          <p:cNvSpPr txBox="1"/>
          <p:nvPr/>
        </p:nvSpPr>
        <p:spPr>
          <a:xfrm>
            <a:off x="882286" y="1050344"/>
            <a:ext cx="942324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what extent do self-reported human preferences correlate with </a:t>
            </a:r>
            <a:r>
              <a:rPr lang="en-US" sz="24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individual task-related capabilities 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human-robot collaboration?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what extent do human preferences correlate with their </a:t>
            </a:r>
            <a:r>
              <a:rPr lang="en-US" sz="24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perception of robot capabilities 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human-robot collaboration?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What </a:t>
            </a:r>
            <a:r>
              <a:rPr lang="en-US" sz="24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factors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(e.g., task difficulty, familiarity, trust in the robot)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contribute to the formation of individual task preferences in HRC settings?</a:t>
            </a:r>
          </a:p>
          <a:p>
            <a:pPr algn="just"/>
            <a:endParaRPr lang="en-US" sz="2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/>
            <a:endParaRPr lang="en-US" sz="2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9395F8-34F1-0B3D-A0DC-E02219141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20</a:t>
            </a:fld>
            <a:endParaRPr lang="de-A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83066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2E3FBCD-6584-D4DB-EE1E-E5F10E4F3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capability metrics of </a:t>
            </a:r>
            <a:r>
              <a:rPr lang="en-US" dirty="0" err="1"/>
              <a:t>practiwork</a:t>
            </a:r>
            <a:r>
              <a:rPr lang="en-US" dirty="0"/>
              <a:t> are not clearly mentioned and have no scientific background, this would make your results not trustworthy, David suggestion</a:t>
            </a:r>
            <a:r>
              <a:rPr lang="en-US" dirty="0">
                <a:sym typeface="Wingdings" panose="05000000000000000000" pitchFamily="2" charset="2"/>
              </a:rPr>
              <a:t> keep it subjective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Quantifying the preferences in a range of 0-10 instead </a:t>
            </a:r>
            <a:r>
              <a:rPr lang="en-US" dirty="0" err="1"/>
              <a:t>ofbinary</a:t>
            </a:r>
            <a:r>
              <a:rPr lang="en-US" dirty="0"/>
              <a:t> human/robot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use case is not well suited for measuring differences in cognitive load, and even for quantifying the physical load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Remove time pressure, it’s limiting factor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Usecase</a:t>
            </a:r>
            <a:r>
              <a:rPr lang="en-US" dirty="0"/>
              <a:t> is not very well generalizable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David: keep it only qualitative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948690-606A-188D-6FFB-70376B42A3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Comments: </a:t>
            </a:r>
          </a:p>
        </p:txBody>
      </p:sp>
    </p:spTree>
    <p:extLst>
      <p:ext uri="{BB962C8B-B14F-4D97-AF65-F5344CB8AC3E}">
        <p14:creationId xmlns:p14="http://schemas.microsoft.com/office/powerpoint/2010/main" val="3631513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8C17F-18DD-A628-F2D9-7C511C9E9E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New use case: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90AF8E-7A7F-B5CE-00A3-BC49E3917F12}"/>
              </a:ext>
            </a:extLst>
          </p:cNvPr>
          <p:cNvSpPr txBox="1"/>
          <p:nvPr/>
        </p:nvSpPr>
        <p:spPr>
          <a:xfrm>
            <a:off x="6430027" y="1494665"/>
            <a:ext cx="54840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Task step time: </a:t>
            </a:r>
            <a:r>
              <a:rPr lang="en-US" dirty="0"/>
              <a:t>Number of sub assembly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Physical load</a:t>
            </a:r>
            <a:r>
              <a:rPr lang="en-US" dirty="0">
                <a:sym typeface="Wingdings" panose="05000000000000000000" pitchFamily="2" charset="2"/>
              </a:rPr>
              <a:t> Reachability,  </a:t>
            </a:r>
            <a:r>
              <a:rPr lang="en-US" dirty="0"/>
              <a:t>Based on the placement of the objects and reachability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Cognitive: </a:t>
            </a:r>
            <a:r>
              <a:rPr lang="en-US" dirty="0"/>
              <a:t>they have to build the mirror of the image,  based on the blocks that they have to 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TA: </a:t>
            </a:r>
            <a:r>
              <a:rPr lang="en-US" dirty="0"/>
              <a:t>They decide between 0-10 if the robot fits better to do it or the human</a:t>
            </a:r>
          </a:p>
          <a:p>
            <a:endParaRPr lang="en-US" dirty="0"/>
          </a:p>
        </p:txBody>
      </p:sp>
      <p:pic>
        <p:nvPicPr>
          <p:cNvPr id="1042" name="Picture 18" descr="Acer Introduces New Smart Monitors for Home Entertainment, Work, and Gaming">
            <a:extLst>
              <a:ext uri="{FF2B5EF4-FFF2-40B4-BE49-F238E27FC236}">
                <a16:creationId xmlns:a16="http://schemas.microsoft.com/office/drawing/2014/main" id="{14FD6955-9600-0AE7-4A61-631863CC0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980" y="1072685"/>
            <a:ext cx="2923433" cy="1644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9991557D-0823-9BE5-33A7-2E0478255F1B}"/>
              </a:ext>
            </a:extLst>
          </p:cNvPr>
          <p:cNvGrpSpPr/>
          <p:nvPr/>
        </p:nvGrpSpPr>
        <p:grpSpPr>
          <a:xfrm>
            <a:off x="141565" y="974406"/>
            <a:ext cx="5405477" cy="3937472"/>
            <a:chOff x="1182892" y="934316"/>
            <a:chExt cx="5405477" cy="3937472"/>
          </a:xfrm>
        </p:grpSpPr>
        <p:pic>
          <p:nvPicPr>
            <p:cNvPr id="1028" name="Picture 4" descr="10 IKEA Lego Table Hacks Your Kids Will Love - Curbly">
              <a:extLst>
                <a:ext uri="{FF2B5EF4-FFF2-40B4-BE49-F238E27FC236}">
                  <a16:creationId xmlns:a16="http://schemas.microsoft.com/office/drawing/2014/main" id="{BC0AC5A3-CCA8-EBD3-FF42-1CB67F43D8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8205" y="2218342"/>
              <a:ext cx="4830164" cy="26534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UR3e Ultra-lightweight, compact cobot">
              <a:extLst>
                <a:ext uri="{FF2B5EF4-FFF2-40B4-BE49-F238E27FC236}">
                  <a16:creationId xmlns:a16="http://schemas.microsoft.com/office/drawing/2014/main" id="{CAA7BF5D-C01C-3C21-116F-C628AE4DBE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771900" y="934316"/>
              <a:ext cx="1372712" cy="20521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4,900+ 3d Stick Figure Stock Photos, Pictures &amp; Royalty-Free Images - iStock">
              <a:extLst>
                <a:ext uri="{FF2B5EF4-FFF2-40B4-BE49-F238E27FC236}">
                  <a16:creationId xmlns:a16="http://schemas.microsoft.com/office/drawing/2014/main" id="{E13A93A6-E0E6-9B4A-9227-F7857E0094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8824" b="89869" l="9843" r="89961">
                          <a14:foregroundMark x1="48031" y1="8824" x2="50394" y2="8824"/>
                          <a14:backgroundMark x1="51575" y1="82680" x2="49409" y2="892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71" t="4902" r="29891" b="11991"/>
            <a:stretch/>
          </p:blipFill>
          <p:spPr bwMode="auto">
            <a:xfrm>
              <a:off x="1182892" y="1758035"/>
              <a:ext cx="1150625" cy="26561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LEGO Aufbewahrungsstein 8 Noppen ab € 30,37 | Preisvergleich bei idealo.at">
              <a:extLst>
                <a:ext uri="{FF2B5EF4-FFF2-40B4-BE49-F238E27FC236}">
                  <a16:creationId xmlns:a16="http://schemas.microsoft.com/office/drawing/2014/main" id="{0B1A6534-51A9-BB8B-D3F7-E9D224E518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46836" y="2549769"/>
              <a:ext cx="365748" cy="3047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LEGO Aufbewahrungsstein, 8 Noppen, Stapelbare Aufbewahrungsbox, 12 l, Rot:  Amazon.de: Küche, Haushalt &amp; Wohnen">
              <a:extLst>
                <a:ext uri="{FF2B5EF4-FFF2-40B4-BE49-F238E27FC236}">
                  <a16:creationId xmlns:a16="http://schemas.microsoft.com/office/drawing/2014/main" id="{33D5147D-6366-B1C2-BD5C-A38FF8DB31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7358" b="90000" l="6600" r="89933">
                          <a14:foregroundMark x1="6711" y1="28679" x2="9172" y2="43208"/>
                          <a14:foregroundMark x1="18904" y1="9623" x2="28747" y2="7358"/>
                          <a14:foregroundMark x1="28747" y1="7358" x2="41387" y2="10755"/>
                          <a14:foregroundMark x1="41387" y1="10755" x2="45078" y2="1037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015278" y="2620108"/>
              <a:ext cx="395469" cy="2344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LEGO Aufbewahrungsstein, 8 Noppen, Stapelbare Aufbewahrungsbox, 12 l,  lindgrün : Room Copenhagen: Amazon.de: Küche, Haushalt &amp; Wohnen">
              <a:extLst>
                <a:ext uri="{FF2B5EF4-FFF2-40B4-BE49-F238E27FC236}">
                  <a16:creationId xmlns:a16="http://schemas.microsoft.com/office/drawing/2014/main" id="{DE89C337-531C-78F8-0AC2-2340CE9A37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264791" y="2986444"/>
              <a:ext cx="395468" cy="2463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022B8B3-208B-000C-F354-41A128B902EF}"/>
                </a:ext>
              </a:extLst>
            </p:cNvPr>
            <p:cNvSpPr/>
            <p:nvPr/>
          </p:nvSpPr>
          <p:spPr>
            <a:xfrm>
              <a:off x="2716823" y="3332285"/>
              <a:ext cx="2919046" cy="539272"/>
            </a:xfrm>
            <a:prstGeom prst="roundRect">
              <a:avLst/>
            </a:prstGeom>
            <a:solidFill>
              <a:srgbClr val="FBF2E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044" name="Picture 20" descr="LEGO® Classic Green Baseplate 2304 Supplement for Building, Playing, and  Displaying LEGO Creations, 10cm x 10cm, Large Building Base Accessory for  Kids and Adults (1 Piece): Buy Online at Best Price in">
            <a:extLst>
              <a:ext uri="{FF2B5EF4-FFF2-40B4-BE49-F238E27FC236}">
                <a16:creationId xmlns:a16="http://schemas.microsoft.com/office/drawing/2014/main" id="{6DC88756-7319-02FF-E48B-85C05C3CB9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1" t="21518" b="8550"/>
          <a:stretch/>
        </p:blipFill>
        <p:spPr bwMode="auto">
          <a:xfrm flipH="1">
            <a:off x="4798856" y="1305658"/>
            <a:ext cx="1169450" cy="777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0" descr="LEGO® Classic Green Baseplate 2304 Supplement for Building, Playing, and  Displaying LEGO Creations, 10cm x 10cm, Large Building Base Accessory for  Kids and Adults (1 Piece): Buy Online at Best Price in">
            <a:extLst>
              <a:ext uri="{FF2B5EF4-FFF2-40B4-BE49-F238E27FC236}">
                <a16:creationId xmlns:a16="http://schemas.microsoft.com/office/drawing/2014/main" id="{3D60E1E7-CAF0-49FC-1B94-EC728A05B3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1" t="21518" r="10996" b="8550"/>
          <a:stretch/>
        </p:blipFill>
        <p:spPr bwMode="auto">
          <a:xfrm>
            <a:off x="5193191" y="4316626"/>
            <a:ext cx="2473672" cy="2111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480A7C-1848-84D6-9E39-03312B8273E0}"/>
              </a:ext>
            </a:extLst>
          </p:cNvPr>
          <p:cNvSpPr txBox="1"/>
          <p:nvPr/>
        </p:nvSpPr>
        <p:spPr>
          <a:xfrm>
            <a:off x="5547042" y="5785315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89EA96-20DB-4C92-1A70-F8BC252BABE5}"/>
              </a:ext>
            </a:extLst>
          </p:cNvPr>
          <p:cNvSpPr txBox="1"/>
          <p:nvPr/>
        </p:nvSpPr>
        <p:spPr>
          <a:xfrm>
            <a:off x="5602686" y="541598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32789F-5E9B-D894-794D-E771F96B741B}"/>
              </a:ext>
            </a:extLst>
          </p:cNvPr>
          <p:cNvSpPr txBox="1"/>
          <p:nvPr/>
        </p:nvSpPr>
        <p:spPr>
          <a:xfrm>
            <a:off x="5692763" y="506465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4EEC1B-2D50-D157-7C63-30492681E458}"/>
              </a:ext>
            </a:extLst>
          </p:cNvPr>
          <p:cNvSpPr txBox="1"/>
          <p:nvPr/>
        </p:nvSpPr>
        <p:spPr>
          <a:xfrm>
            <a:off x="5814257" y="458888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470830-0914-B61D-0304-FF281DED3862}"/>
              </a:ext>
            </a:extLst>
          </p:cNvPr>
          <p:cNvSpPr txBox="1"/>
          <p:nvPr/>
        </p:nvSpPr>
        <p:spPr>
          <a:xfrm>
            <a:off x="6384308" y="5815795"/>
            <a:ext cx="402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FD008D-0038-B19C-94B7-C609EF7D334C}"/>
              </a:ext>
            </a:extLst>
          </p:cNvPr>
          <p:cNvSpPr txBox="1"/>
          <p:nvPr/>
        </p:nvSpPr>
        <p:spPr>
          <a:xfrm>
            <a:off x="6431290" y="5383190"/>
            <a:ext cx="402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34DC1-8B95-8E10-51C4-3C5D0070FB2A}"/>
              </a:ext>
            </a:extLst>
          </p:cNvPr>
          <p:cNvSpPr txBox="1"/>
          <p:nvPr/>
        </p:nvSpPr>
        <p:spPr>
          <a:xfrm>
            <a:off x="6484926" y="4994003"/>
            <a:ext cx="402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DA5B601-888E-2412-187E-00D1179D9BC1}"/>
              </a:ext>
            </a:extLst>
          </p:cNvPr>
          <p:cNvCxnSpPr>
            <a:cxnSpLocks/>
          </p:cNvCxnSpPr>
          <p:nvPr/>
        </p:nvCxnSpPr>
        <p:spPr>
          <a:xfrm flipH="1">
            <a:off x="5692763" y="5169877"/>
            <a:ext cx="622467" cy="0"/>
          </a:xfrm>
          <a:prstGeom prst="straightConnector1">
            <a:avLst/>
          </a:prstGeom>
          <a:ln w="3810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193056C-213E-F1C2-55F9-8D3CF19A3C16}"/>
              </a:ext>
            </a:extLst>
          </p:cNvPr>
          <p:cNvCxnSpPr>
            <a:cxnSpLocks/>
          </p:cNvCxnSpPr>
          <p:nvPr/>
        </p:nvCxnSpPr>
        <p:spPr>
          <a:xfrm flipV="1">
            <a:off x="6379079" y="4468351"/>
            <a:ext cx="105847" cy="610405"/>
          </a:xfrm>
          <a:prstGeom prst="straightConnector1">
            <a:avLst/>
          </a:prstGeom>
          <a:ln w="3810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B7FBCBB-7FEF-DD28-5A44-502449BAA71F}"/>
              </a:ext>
            </a:extLst>
          </p:cNvPr>
          <p:cNvCxnSpPr>
            <a:cxnSpLocks/>
          </p:cNvCxnSpPr>
          <p:nvPr/>
        </p:nvCxnSpPr>
        <p:spPr>
          <a:xfrm flipH="1">
            <a:off x="5090452" y="6022180"/>
            <a:ext cx="316487" cy="0"/>
          </a:xfrm>
          <a:prstGeom prst="straightConnector1">
            <a:avLst/>
          </a:prstGeom>
          <a:ln w="3810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375D67E-43F8-9997-4154-68635E9547DE}"/>
              </a:ext>
            </a:extLst>
          </p:cNvPr>
          <p:cNvCxnSpPr>
            <a:cxnSpLocks/>
          </p:cNvCxnSpPr>
          <p:nvPr/>
        </p:nvCxnSpPr>
        <p:spPr>
          <a:xfrm flipV="1">
            <a:off x="5426830" y="6096583"/>
            <a:ext cx="0" cy="331161"/>
          </a:xfrm>
          <a:prstGeom prst="straightConnector1">
            <a:avLst/>
          </a:prstGeom>
          <a:ln w="38100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73091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25E1D1-4AF4-7F8F-0385-472B35D7C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b="1" dirty="0"/>
              <a:t>Experiment ~ 60 min: </a:t>
            </a:r>
          </a:p>
          <a:p>
            <a:r>
              <a:rPr lang="en-US" b="1" dirty="0"/>
              <a:t>Skill assessment: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Initial perception of human capabilities and robot</a:t>
            </a:r>
            <a:endParaRPr 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r>
              <a:rPr lang="en-US" b="1" dirty="0"/>
              <a:t>Training-10 min: </a:t>
            </a:r>
            <a:r>
              <a:rPr lang="en-US" dirty="0"/>
              <a:t>only robot do the assembly</a:t>
            </a:r>
          </a:p>
          <a:p>
            <a:r>
              <a:rPr lang="en-US" b="1" dirty="0"/>
              <a:t>Human Trials-10 min: </a:t>
            </a:r>
            <a:r>
              <a:rPr lang="en-US" dirty="0"/>
              <a:t>only human do the assembly</a:t>
            </a:r>
          </a:p>
          <a:p>
            <a:r>
              <a:rPr lang="en-US" b="1" dirty="0"/>
              <a:t>Assessment: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Nasa-TLX</a:t>
            </a:r>
          </a:p>
          <a:p>
            <a:r>
              <a:rPr lang="en-US" b="1" dirty="0"/>
              <a:t>TA trials-10min: </a:t>
            </a:r>
            <a:r>
              <a:rPr lang="en-US" dirty="0"/>
              <a:t>participants trying the TA with robot</a:t>
            </a:r>
            <a:endParaRPr lang="en-US" b="1" dirty="0"/>
          </a:p>
          <a:p>
            <a:r>
              <a:rPr lang="en-US" b="1" dirty="0"/>
              <a:t>Test-no time pressure: </a:t>
            </a:r>
          </a:p>
          <a:p>
            <a:r>
              <a:rPr lang="en-US" b="1" dirty="0"/>
              <a:t>Data collection: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Nasa-TLX, </a:t>
            </a:r>
            <a:r>
              <a:rPr lang="en-US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supsi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collaboration </a:t>
            </a:r>
            <a:r>
              <a:rPr lang="en-US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questionary_SUS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, general attitude toward robots, DSSQ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0E4F8-7098-6B39-46DF-64D3D8C766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Updates:</a:t>
            </a:r>
          </a:p>
        </p:txBody>
      </p:sp>
    </p:spTree>
    <p:extLst>
      <p:ext uri="{BB962C8B-B14F-4D97-AF65-F5344CB8AC3E}">
        <p14:creationId xmlns:p14="http://schemas.microsoft.com/office/powerpoint/2010/main" val="19348841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8CC32F0-3A0E-0EB1-090C-31D159F9A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286" y="1108996"/>
            <a:ext cx="10809684" cy="4905409"/>
          </a:xfrm>
        </p:spPr>
        <p:txBody>
          <a:bodyPr/>
          <a:lstStyle/>
          <a:p>
            <a:r>
              <a:rPr lang="en-US" dirty="0"/>
              <a:t>Task list – without robot– for both original use case and the Lego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975892-C48B-889F-4498-A854093BF3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117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874853A-306A-0A17-DFC9-DC4BC0C6B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Tx/>
              <a:buChar char="-"/>
            </a:pPr>
            <a:r>
              <a:rPr lang="en-US" dirty="0"/>
              <a:t>Subgroup: Human centric design?</a:t>
            </a:r>
          </a:p>
          <a:p>
            <a:pPr marL="457200" indent="-457200">
              <a:buFontTx/>
              <a:buChar char="-"/>
            </a:pPr>
            <a:r>
              <a:rPr lang="en-US" dirty="0"/>
              <a:t>Novelty: tactile sensor for mobile robot?</a:t>
            </a:r>
          </a:p>
          <a:p>
            <a:pPr marL="457200" indent="-457200">
              <a:buFontTx/>
              <a:buChar char="-"/>
            </a:pPr>
            <a:r>
              <a:rPr lang="en-US" dirty="0"/>
              <a:t>Methodology? Design of </a:t>
            </a:r>
            <a:r>
              <a:rPr lang="en-US" dirty="0" err="1"/>
              <a:t>Airskin</a:t>
            </a:r>
            <a:r>
              <a:rPr lang="en-US" dirty="0"/>
              <a:t> on Pal?</a:t>
            </a:r>
          </a:p>
          <a:p>
            <a:pPr marL="457200" indent="-457200">
              <a:buFontTx/>
              <a:buChar char="-"/>
            </a:pP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3F9C7-24BE-DF69-F83F-7BE1FA3B1C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/>
              <a:t>Cirp</a:t>
            </a:r>
            <a:r>
              <a:rPr lang="en-US" dirty="0"/>
              <a:t> Design: Safety integration in mobile robots</a:t>
            </a:r>
          </a:p>
        </p:txBody>
      </p:sp>
    </p:spTree>
    <p:extLst>
      <p:ext uri="{BB962C8B-B14F-4D97-AF65-F5344CB8AC3E}">
        <p14:creationId xmlns:p14="http://schemas.microsoft.com/office/powerpoint/2010/main" val="714054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7C448-6D62-2FC2-4B51-81C6339B3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: Rounded Corners 1034">
            <a:extLst>
              <a:ext uri="{FF2B5EF4-FFF2-40B4-BE49-F238E27FC236}">
                <a16:creationId xmlns:a16="http://schemas.microsoft.com/office/drawing/2014/main" id="{C15583A2-34BE-3920-27EB-49133278FECD}"/>
              </a:ext>
            </a:extLst>
          </p:cNvPr>
          <p:cNvSpPr/>
          <p:nvPr/>
        </p:nvSpPr>
        <p:spPr>
          <a:xfrm>
            <a:off x="6104762" y="3394520"/>
            <a:ext cx="1579965" cy="1457609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: Rounded Corners 1032">
            <a:extLst>
              <a:ext uri="{FF2B5EF4-FFF2-40B4-BE49-F238E27FC236}">
                <a16:creationId xmlns:a16="http://schemas.microsoft.com/office/drawing/2014/main" id="{F6642FA9-E64B-46FC-DACF-9ECA550323C5}"/>
              </a:ext>
            </a:extLst>
          </p:cNvPr>
          <p:cNvSpPr/>
          <p:nvPr/>
        </p:nvSpPr>
        <p:spPr>
          <a:xfrm>
            <a:off x="2715034" y="3426401"/>
            <a:ext cx="2438080" cy="1457609"/>
          </a:xfrm>
          <a:prstGeom prst="round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ctangle: Rounded Corners 1030">
            <a:extLst>
              <a:ext uri="{FF2B5EF4-FFF2-40B4-BE49-F238E27FC236}">
                <a16:creationId xmlns:a16="http://schemas.microsoft.com/office/drawing/2014/main" id="{23C219CA-792E-9DE6-1A40-7F3985A96FDD}"/>
              </a:ext>
            </a:extLst>
          </p:cNvPr>
          <p:cNvSpPr/>
          <p:nvPr/>
        </p:nvSpPr>
        <p:spPr>
          <a:xfrm>
            <a:off x="884490" y="3428999"/>
            <a:ext cx="1579965" cy="1457609"/>
          </a:xfrm>
          <a:prstGeom prst="round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B13472E-5D5A-7022-8E03-C48C6AB886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90" y="300322"/>
            <a:ext cx="7008284" cy="435381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Study Setting</a:t>
            </a:r>
            <a:endParaRPr lang="de-A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637140-785F-47AC-3EA6-2A4CFFC08E39}"/>
              </a:ext>
            </a:extLst>
          </p:cNvPr>
          <p:cNvSpPr txBox="1"/>
          <p:nvPr/>
        </p:nvSpPr>
        <p:spPr>
          <a:xfrm>
            <a:off x="926435" y="913391"/>
            <a:ext cx="8708948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Experiment: 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Training session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Pre-questionnaire: To Create Human capability matrix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Let them do the task under the time pressure, produce 3,4 parts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Let them decide on the Adaptive task allocation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Post-questionnaire: Why they assigned the tasks to robots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Result: Any pattern between human capability and allocation?</a:t>
            </a: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8309994-EF94-3CE9-A888-14606BBFA3AA}"/>
              </a:ext>
            </a:extLst>
          </p:cNvPr>
          <p:cNvGrpSpPr/>
          <p:nvPr/>
        </p:nvGrpSpPr>
        <p:grpSpPr>
          <a:xfrm>
            <a:off x="3529413" y="5191569"/>
            <a:ext cx="1551062" cy="1427929"/>
            <a:chOff x="4026712" y="1077573"/>
            <a:chExt cx="1872925" cy="1730374"/>
          </a:xfrm>
        </p:grpSpPr>
        <p:pic>
          <p:nvPicPr>
            <p:cNvPr id="1030" name="Picture 6" descr="4,900+ 3d Stick Figure Stock Photos, Pictures &amp; Royalty-Free Images - iStock">
              <a:extLst>
                <a:ext uri="{FF2B5EF4-FFF2-40B4-BE49-F238E27FC236}">
                  <a16:creationId xmlns:a16="http://schemas.microsoft.com/office/drawing/2014/main" id="{B00D3CC2-7338-728F-BE84-8C337472A76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824" b="89869" l="9843" r="89961">
                          <a14:foregroundMark x1="48031" y1="8824" x2="50394" y2="8824"/>
                          <a14:backgroundMark x1="51575" y1="82680" x2="49409" y2="892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71" t="4902" r="29891" b="11991"/>
            <a:stretch/>
          </p:blipFill>
          <p:spPr bwMode="auto">
            <a:xfrm>
              <a:off x="5175352" y="1125891"/>
              <a:ext cx="492387" cy="116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Table IKEA Dining Room Couch Chair PNG, Clipart, 3d Animation, 3d Arrows,  3d Background, 3d Fonts, Angle Free PNG Download">
              <a:extLst>
                <a:ext uri="{FF2B5EF4-FFF2-40B4-BE49-F238E27FC236}">
                  <a16:creationId xmlns:a16="http://schemas.microsoft.com/office/drawing/2014/main" id="{500B1851-4D91-3BE9-077C-2126A2131E0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416" b="89610" l="8065" r="91613">
                          <a14:foregroundMark x1="8065" y1="40584" x2="10968" y2="40584"/>
                          <a14:foregroundMark x1="10000" y1="55519" x2="11935" y2="61039"/>
                          <a14:foregroundMark x1="91613" y1="41883" x2="91613" y2="51623"/>
                          <a14:foregroundMark x1="90000" y1="58766" x2="90968" y2="63636"/>
                          <a14:backgroundMark x1="65161" y1="62338" x2="65161" y2="62338"/>
                          <a14:backgroundMark x1="57097" y1="62338" x2="57097" y2="62338"/>
                          <a14:backgroundMark x1="42581" y1="67532" x2="42581" y2="67532"/>
                          <a14:backgroundMark x1="27419" y1="71104" x2="27419" y2="71104"/>
                          <a14:backgroundMark x1="80323" y1="57143" x2="80323" y2="57143"/>
                          <a14:backgroundMark x1="76129" y1="49026" x2="76129" y2="49026"/>
                          <a14:backgroundMark x1="72258" y1="46429" x2="72258" y2="464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70" b="13995"/>
            <a:stretch/>
          </p:blipFill>
          <p:spPr bwMode="auto">
            <a:xfrm>
              <a:off x="4026712" y="1772635"/>
              <a:ext cx="1872925" cy="10353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Robotic Arm Vector Art, Icons, and Graphics for Free Download">
              <a:extLst>
                <a:ext uri="{FF2B5EF4-FFF2-40B4-BE49-F238E27FC236}">
                  <a16:creationId xmlns:a16="http://schemas.microsoft.com/office/drawing/2014/main" id="{3F29E48E-B67D-EAEB-2BD1-928DE24D28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59831" y1="10009" x2="58551" y2="10649"/>
                          <a14:foregroundMark x1="62145" y1="10649" x2="55466" y2="11665"/>
                          <a14:foregroundMark x1="33170" y1="88335" x2="25720" y2="89351"/>
                          <a14:foregroundMark x1="25720" y1="89351" x2="25720" y2="89351"/>
                          <a14:foregroundMark x1="28297" y1="84741" x2="26246" y2="8820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95" t="7550" r="12992" b="7180"/>
            <a:stretch/>
          </p:blipFill>
          <p:spPr bwMode="auto">
            <a:xfrm>
              <a:off x="4206753" y="1077573"/>
              <a:ext cx="756421" cy="914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C8780CD-960D-0891-12C3-6796A9FF2147}"/>
              </a:ext>
            </a:extLst>
          </p:cNvPr>
          <p:cNvSpPr txBox="1"/>
          <p:nvPr/>
        </p:nvSpPr>
        <p:spPr>
          <a:xfrm>
            <a:off x="926435" y="3394520"/>
            <a:ext cx="1103191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Task: </a:t>
            </a:r>
          </a:p>
          <a:p>
            <a:r>
              <a:rPr lang="en-US" sz="1050" dirty="0">
                <a:cs typeface="Calibri"/>
              </a:rPr>
              <a:t>Pick &amp; Place</a:t>
            </a:r>
          </a:p>
          <a:p>
            <a:r>
              <a:rPr lang="en-US" sz="1050" dirty="0">
                <a:cs typeface="Calibri"/>
              </a:rPr>
              <a:t>Screw</a:t>
            </a:r>
          </a:p>
          <a:p>
            <a:r>
              <a:rPr lang="en-US" sz="1050" dirty="0">
                <a:cs typeface="Calibri"/>
              </a:rPr>
              <a:t>Palletizing</a:t>
            </a:r>
          </a:p>
          <a:p>
            <a:r>
              <a:rPr lang="en-US" sz="1050" dirty="0">
                <a:cs typeface="Calibri"/>
              </a:rPr>
              <a:t>Quality check</a:t>
            </a:r>
          </a:p>
          <a:p>
            <a:r>
              <a:rPr lang="en-US" sz="1050" dirty="0">
                <a:cs typeface="Calibri"/>
              </a:rPr>
              <a:t>Wire handling</a:t>
            </a:r>
          </a:p>
          <a:p>
            <a:r>
              <a:rPr lang="en-US" sz="1050" dirty="0">
                <a:cs typeface="Calibri"/>
              </a:rPr>
              <a:t>….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10A30DF-786D-2486-5BB9-B0896357E2B1}"/>
                  </a:ext>
                </a:extLst>
              </p:cNvPr>
              <p:cNvSpPr txBox="1"/>
              <p:nvPr/>
            </p:nvSpPr>
            <p:spPr>
              <a:xfrm>
                <a:off x="1910552" y="3647321"/>
                <a:ext cx="316112" cy="10284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12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10A30DF-786D-2486-5BB9-B0896357E2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0552" y="3647321"/>
                <a:ext cx="316112" cy="102848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TextBox 44">
            <a:extLst>
              <a:ext uri="{FF2B5EF4-FFF2-40B4-BE49-F238E27FC236}">
                <a16:creationId xmlns:a16="http://schemas.microsoft.com/office/drawing/2014/main" id="{F961E4E0-CB04-CE4D-35B4-A42B335ECEE5}"/>
              </a:ext>
            </a:extLst>
          </p:cNvPr>
          <p:cNvSpPr txBox="1"/>
          <p:nvPr/>
        </p:nvSpPr>
        <p:spPr>
          <a:xfrm>
            <a:off x="2786050" y="3394520"/>
            <a:ext cx="2355513" cy="13080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cs typeface="Calibri"/>
              </a:rPr>
              <a:t>Human Capability/skill: </a:t>
            </a:r>
          </a:p>
          <a:p>
            <a:r>
              <a:rPr lang="en-US" sz="1050" dirty="0">
                <a:cs typeface="Calibri"/>
              </a:rPr>
              <a:t>Pick &amp; Place</a:t>
            </a:r>
          </a:p>
          <a:p>
            <a:r>
              <a:rPr lang="en-US" sz="1050" dirty="0">
                <a:cs typeface="Calibri"/>
              </a:rPr>
              <a:t>Screw</a:t>
            </a:r>
          </a:p>
          <a:p>
            <a:r>
              <a:rPr lang="en-US" sz="1050" dirty="0">
                <a:cs typeface="Calibri"/>
              </a:rPr>
              <a:t>Palletizing</a:t>
            </a:r>
          </a:p>
          <a:p>
            <a:r>
              <a:rPr lang="en-US" sz="1050" dirty="0">
                <a:cs typeface="Calibri"/>
              </a:rPr>
              <a:t>Quality check</a:t>
            </a:r>
          </a:p>
          <a:p>
            <a:r>
              <a:rPr lang="en-US" sz="1050" dirty="0">
                <a:cs typeface="Calibri"/>
              </a:rPr>
              <a:t>Wire handling</a:t>
            </a:r>
          </a:p>
          <a:p>
            <a:r>
              <a:rPr lang="en-US" sz="1050" dirty="0">
                <a:cs typeface="Calibri"/>
              </a:rPr>
              <a:t>….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921FA1E-ADDA-094E-D904-1A6FB83DCC84}"/>
                  </a:ext>
                </a:extLst>
              </p:cNvPr>
              <p:cNvSpPr txBox="1"/>
              <p:nvPr/>
            </p:nvSpPr>
            <p:spPr>
              <a:xfrm>
                <a:off x="4719371" y="3704861"/>
                <a:ext cx="316112" cy="10284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12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921FA1E-ADDA-094E-D904-1A6FB83DCC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9371" y="3704861"/>
                <a:ext cx="316112" cy="102848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3" name="Picture 6" descr="4,900+ 3d Stick Figure Stock Photos, Pictures &amp; Royalty-Free Images - iStock">
            <a:extLst>
              <a:ext uri="{FF2B5EF4-FFF2-40B4-BE49-F238E27FC236}">
                <a16:creationId xmlns:a16="http://schemas.microsoft.com/office/drawing/2014/main" id="{E7C5DD56-86DC-52FE-4B49-5D95977FC8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24" b="89869" l="9843" r="89961">
                        <a14:foregroundMark x1="48031" y1="8824" x2="50394" y2="8824"/>
                        <a14:backgroundMark x1="51575" y1="82680" x2="49409" y2="892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71" t="4902" r="29891" b="11991"/>
          <a:stretch/>
        </p:blipFill>
        <p:spPr bwMode="auto">
          <a:xfrm>
            <a:off x="1470183" y="5149379"/>
            <a:ext cx="580756" cy="1282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AA357F8-F70B-14F0-9E0F-ED99A4B19475}"/>
              </a:ext>
            </a:extLst>
          </p:cNvPr>
          <p:cNvCxnSpPr/>
          <p:nvPr/>
        </p:nvCxnSpPr>
        <p:spPr>
          <a:xfrm>
            <a:off x="2095218" y="6007693"/>
            <a:ext cx="134446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Speech Bubble: Rectangle 55">
            <a:extLst>
              <a:ext uri="{FF2B5EF4-FFF2-40B4-BE49-F238E27FC236}">
                <a16:creationId xmlns:a16="http://schemas.microsoft.com/office/drawing/2014/main" id="{1B4C85F9-CEC1-E836-9C17-10E2B9FD2C63}"/>
              </a:ext>
            </a:extLst>
          </p:cNvPr>
          <p:cNvSpPr/>
          <p:nvPr/>
        </p:nvSpPr>
        <p:spPr>
          <a:xfrm>
            <a:off x="2174066" y="5311211"/>
            <a:ext cx="1126008" cy="515029"/>
          </a:xfrm>
          <a:prstGeom prst="wedgeRectCallout">
            <a:avLst>
              <a:gd name="adj1" fmla="val -61437"/>
              <a:gd name="adj2" fmla="val 7577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cs typeface="Calibri"/>
              </a:rPr>
              <a:t>Pre-questionnaire: Human capability matrix</a:t>
            </a:r>
            <a:endParaRPr lang="en-US" sz="800" dirty="0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12435B0-6508-516D-0423-9F0F4BB5C39F}"/>
              </a:ext>
            </a:extLst>
          </p:cNvPr>
          <p:cNvCxnSpPr>
            <a:cxnSpLocks/>
          </p:cNvCxnSpPr>
          <p:nvPr/>
        </p:nvCxnSpPr>
        <p:spPr>
          <a:xfrm>
            <a:off x="673112" y="6007693"/>
            <a:ext cx="8531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48C3ECF9-1928-739E-3A51-EB4611DA1D46}"/>
              </a:ext>
            </a:extLst>
          </p:cNvPr>
          <p:cNvSpPr txBox="1"/>
          <p:nvPr/>
        </p:nvSpPr>
        <p:spPr>
          <a:xfrm>
            <a:off x="567773" y="5730695"/>
            <a:ext cx="6818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training</a:t>
            </a:r>
          </a:p>
        </p:txBody>
      </p:sp>
      <p:sp>
        <p:nvSpPr>
          <p:cNvPr id="60" name="Speech Bubble: Rectangle 59">
            <a:extLst>
              <a:ext uri="{FF2B5EF4-FFF2-40B4-BE49-F238E27FC236}">
                <a16:creationId xmlns:a16="http://schemas.microsoft.com/office/drawing/2014/main" id="{566CBBD9-8160-6DD6-AE79-1D9B6530DBA9}"/>
              </a:ext>
            </a:extLst>
          </p:cNvPr>
          <p:cNvSpPr/>
          <p:nvPr/>
        </p:nvSpPr>
        <p:spPr>
          <a:xfrm>
            <a:off x="5064144" y="4973927"/>
            <a:ext cx="1126008" cy="515029"/>
          </a:xfrm>
          <a:prstGeom prst="wedgeRectCallout">
            <a:avLst>
              <a:gd name="adj1" fmla="val -61437"/>
              <a:gd name="adj2" fmla="val 7577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cs typeface="Calibri"/>
              </a:rPr>
              <a:t>Human will allocate the tasks</a:t>
            </a:r>
            <a:endParaRPr lang="en-US" sz="800" dirty="0"/>
          </a:p>
        </p:txBody>
      </p:sp>
      <p:pic>
        <p:nvPicPr>
          <p:cNvPr id="61" name="Picture 6" descr="4,900+ 3d Stick Figure Stock Photos, Pictures &amp; Royalty-Free Images - iStock">
            <a:extLst>
              <a:ext uri="{FF2B5EF4-FFF2-40B4-BE49-F238E27FC236}">
                <a16:creationId xmlns:a16="http://schemas.microsoft.com/office/drawing/2014/main" id="{A764096B-51B6-E172-7E83-7E26BBCFAC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24" b="89869" l="9843" r="89961">
                        <a14:foregroundMark x1="48031" y1="8824" x2="50394" y2="8824"/>
                        <a14:backgroundMark x1="51575" y1="82680" x2="49409" y2="892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71" t="4902" r="29891" b="11991"/>
          <a:stretch/>
        </p:blipFill>
        <p:spPr bwMode="auto">
          <a:xfrm>
            <a:off x="6604367" y="5149379"/>
            <a:ext cx="580756" cy="1282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AB626D9-5195-AA18-7765-54DE16B529B8}"/>
              </a:ext>
            </a:extLst>
          </p:cNvPr>
          <p:cNvCxnSpPr/>
          <p:nvPr/>
        </p:nvCxnSpPr>
        <p:spPr>
          <a:xfrm>
            <a:off x="5259903" y="6007693"/>
            <a:ext cx="134446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Speech Bubble: Rectangle 62">
            <a:extLst>
              <a:ext uri="{FF2B5EF4-FFF2-40B4-BE49-F238E27FC236}">
                <a16:creationId xmlns:a16="http://schemas.microsoft.com/office/drawing/2014/main" id="{AE9781D2-2F29-F0EC-A3E4-99D888086BE3}"/>
              </a:ext>
            </a:extLst>
          </p:cNvPr>
          <p:cNvSpPr/>
          <p:nvPr/>
        </p:nvSpPr>
        <p:spPr>
          <a:xfrm>
            <a:off x="7308250" y="5311211"/>
            <a:ext cx="1126008" cy="515029"/>
          </a:xfrm>
          <a:prstGeom prst="wedgeRectCallout">
            <a:avLst>
              <a:gd name="adj1" fmla="val -61437"/>
              <a:gd name="adj2" fmla="val 7577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cs typeface="Calibri"/>
              </a:rPr>
              <a:t>Post-questionnaire: Capability vs TA</a:t>
            </a:r>
            <a:endParaRPr lang="en-US" sz="800" dirty="0"/>
          </a:p>
        </p:txBody>
      </p:sp>
      <p:pic>
        <p:nvPicPr>
          <p:cNvPr id="2050" name="Picture 2" descr="Gear Png Images - Free Download on Freepik">
            <a:extLst>
              <a:ext uri="{FF2B5EF4-FFF2-40B4-BE49-F238E27FC236}">
                <a16:creationId xmlns:a16="http://schemas.microsoft.com/office/drawing/2014/main" id="{33FD1821-C2E3-935D-7D00-633F0F43D4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904" b="89936" l="9105" r="89936">
                        <a14:foregroundMark x1="9105" y1="48562" x2="9105" y2="51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639" y="5663591"/>
            <a:ext cx="391361" cy="391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4" name="TextBox 1023">
            <a:extLst>
              <a:ext uri="{FF2B5EF4-FFF2-40B4-BE49-F238E27FC236}">
                <a16:creationId xmlns:a16="http://schemas.microsoft.com/office/drawing/2014/main" id="{59269570-349E-595A-0841-5995A2284746}"/>
              </a:ext>
            </a:extLst>
          </p:cNvPr>
          <p:cNvSpPr txBox="1"/>
          <p:nvPr/>
        </p:nvSpPr>
        <p:spPr>
          <a:xfrm>
            <a:off x="8664488" y="1997282"/>
            <a:ext cx="328924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Doubts:</a:t>
            </a:r>
          </a:p>
          <a:p>
            <a:r>
              <a:rPr lang="en-US" sz="1100" dirty="0"/>
              <a:t>- There might be no correlation and result at the end</a:t>
            </a:r>
          </a:p>
          <a:p>
            <a:r>
              <a:rPr lang="en-US" sz="1100" dirty="0"/>
              <a:t>- Why should the human assign any task to the robot?</a:t>
            </a:r>
            <a:r>
              <a:rPr lang="en-US" sz="1100" dirty="0">
                <a:solidFill>
                  <a:schemeClr val="accent4"/>
                </a:solidFill>
              </a:rPr>
              <a:t> The other agent should be able to work parallel</a:t>
            </a:r>
            <a:endParaRPr lang="en-US" sz="11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25" name="TextBox 1024">
                <a:extLst>
                  <a:ext uri="{FF2B5EF4-FFF2-40B4-BE49-F238E27FC236}">
                    <a16:creationId xmlns:a16="http://schemas.microsoft.com/office/drawing/2014/main" id="{BCC62FCB-B1F9-937E-9612-2FA85223ABC5}"/>
                  </a:ext>
                </a:extLst>
              </p:cNvPr>
              <p:cNvSpPr txBox="1"/>
              <p:nvPr/>
            </p:nvSpPr>
            <p:spPr>
              <a:xfrm>
                <a:off x="6466750" y="3712052"/>
                <a:ext cx="617477" cy="103220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12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1→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2→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3→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4→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5→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  <m:e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025" name="TextBox 1024">
                <a:extLst>
                  <a:ext uri="{FF2B5EF4-FFF2-40B4-BE49-F238E27FC236}">
                    <a16:creationId xmlns:a16="http://schemas.microsoft.com/office/drawing/2014/main" id="{BCC62FCB-B1F9-937E-9612-2FA85223AB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6750" y="3712052"/>
                <a:ext cx="617477" cy="1032206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26" name="TextBox 1025">
            <a:extLst>
              <a:ext uri="{FF2B5EF4-FFF2-40B4-BE49-F238E27FC236}">
                <a16:creationId xmlns:a16="http://schemas.microsoft.com/office/drawing/2014/main" id="{96CC74EF-8FC7-5E15-3BCD-A3B90C3034B2}"/>
              </a:ext>
            </a:extLst>
          </p:cNvPr>
          <p:cNvSpPr txBox="1"/>
          <p:nvPr/>
        </p:nvSpPr>
        <p:spPr>
          <a:xfrm>
            <a:off x="6171331" y="3409539"/>
            <a:ext cx="1341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Task allocation</a:t>
            </a:r>
          </a:p>
        </p:txBody>
      </p:sp>
      <p:cxnSp>
        <p:nvCxnSpPr>
          <p:cNvPr id="1028" name="Straight Arrow Connector 1027">
            <a:extLst>
              <a:ext uri="{FF2B5EF4-FFF2-40B4-BE49-F238E27FC236}">
                <a16:creationId xmlns:a16="http://schemas.microsoft.com/office/drawing/2014/main" id="{F3D1C7A0-A374-6EB4-585A-45FBBBB11C95}"/>
              </a:ext>
            </a:extLst>
          </p:cNvPr>
          <p:cNvCxnSpPr/>
          <p:nvPr/>
        </p:nvCxnSpPr>
        <p:spPr>
          <a:xfrm>
            <a:off x="5118774" y="4188662"/>
            <a:ext cx="1029768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29" name="TextBox 1028">
            <a:extLst>
              <a:ext uri="{FF2B5EF4-FFF2-40B4-BE49-F238E27FC236}">
                <a16:creationId xmlns:a16="http://schemas.microsoft.com/office/drawing/2014/main" id="{7EE74492-5D6F-79E8-4E50-E345E441BE3C}"/>
              </a:ext>
            </a:extLst>
          </p:cNvPr>
          <p:cNvSpPr txBox="1"/>
          <p:nvPr/>
        </p:nvSpPr>
        <p:spPr>
          <a:xfrm>
            <a:off x="5250416" y="3914362"/>
            <a:ext cx="8032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Result?</a:t>
            </a:r>
            <a:endParaRPr lang="en-US" sz="12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FF0000"/>
              </a:solidFill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35419915-0077-4DB4-AABF-D1D59017442F}"/>
              </a:ext>
            </a:extLst>
          </p:cNvPr>
          <p:cNvSpPr txBox="1"/>
          <p:nvPr/>
        </p:nvSpPr>
        <p:spPr>
          <a:xfrm>
            <a:off x="8636375" y="3215785"/>
            <a:ext cx="3289240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/>
                </a:solidFill>
              </a:rPr>
              <a:t>Discussion: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chemeClr val="accent4"/>
                </a:solidFill>
              </a:rPr>
              <a:t>Gamified with time limitation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chemeClr val="accent4"/>
                </a:solidFill>
              </a:rPr>
              <a:t>They give more score if they do it by themselves but not possible to not use the robot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chemeClr val="accent4"/>
                </a:solidFill>
              </a:rPr>
              <a:t>Around 100 participants and good design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chemeClr val="accent4"/>
                </a:solidFill>
              </a:rPr>
              <a:t>Potential hypothesis: Time pressure and accuracy effect on decision making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chemeClr val="accent4"/>
                </a:solidFill>
              </a:rPr>
              <a:t>TA comparison between h-h and h-r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chemeClr val="accent4"/>
                </a:solidFill>
              </a:rPr>
              <a:t>Physical and psychological test for human capability profile afterwards will find the use case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chemeClr val="accent4"/>
                </a:solidFill>
              </a:rPr>
              <a:t>Design of experiment is the most important thing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solidFill>
                  <a:schemeClr val="accent4"/>
                </a:solidFill>
              </a:rPr>
              <a:t>The first round should be as easy as </a:t>
            </a:r>
            <a:r>
              <a:rPr lang="en-US" sz="1100" dirty="0" err="1">
                <a:solidFill>
                  <a:schemeClr val="accent4"/>
                </a:solidFill>
              </a:rPr>
              <a:t>popssible</a:t>
            </a:r>
            <a:endParaRPr lang="en-US" sz="1100" dirty="0">
              <a:solidFill>
                <a:schemeClr val="accent4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8069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" grpId="0"/>
      <p:bldP spid="10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E20013-33E5-9CDD-83A3-416A460FD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3B598FF-EC81-55F6-AA29-7F338963DA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90" y="300322"/>
            <a:ext cx="7008284" cy="435381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Study Setting-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steps</a:t>
            </a:r>
            <a:endParaRPr lang="de-A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BD9B69-8BA0-FC46-95E7-8FE737720B09}"/>
              </a:ext>
            </a:extLst>
          </p:cNvPr>
          <p:cNvSpPr txBox="1"/>
          <p:nvPr/>
        </p:nvSpPr>
        <p:spPr>
          <a:xfrm>
            <a:off x="1137658" y="976204"/>
            <a:ext cx="925402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Human modelling: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In the next scenario we add a human agent who is capable of doing all tasks</a:t>
            </a:r>
          </a:p>
          <a:p>
            <a:pPr marL="342900" indent="-342900">
              <a:buAutoNum type="arabicPeriod"/>
            </a:pPr>
            <a:r>
              <a:rPr lang="en-US" dirty="0"/>
              <a:t>Let the participant do the Task allocation</a:t>
            </a:r>
          </a:p>
          <a:p>
            <a:pPr marL="342900" indent="-342900">
              <a:buAutoNum type="arabicPeriod"/>
            </a:pPr>
            <a:r>
              <a:rPr lang="en-US" dirty="0"/>
              <a:t>How does he/she allocate task between him, the other human and robot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accent4"/>
                </a:solidFill>
              </a:rPr>
              <a:t>TA between human-human and human-robot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BADAB6B-213C-24BE-8BFA-D49DF072631F}"/>
              </a:ext>
            </a:extLst>
          </p:cNvPr>
          <p:cNvGrpSpPr/>
          <p:nvPr/>
        </p:nvGrpSpPr>
        <p:grpSpPr>
          <a:xfrm>
            <a:off x="7845039" y="4564712"/>
            <a:ext cx="3523040" cy="1772306"/>
            <a:chOff x="7331780" y="4146682"/>
            <a:chExt cx="3010562" cy="160034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D06E8B9-4245-A970-19F5-B70847C6E642}"/>
                </a:ext>
              </a:extLst>
            </p:cNvPr>
            <p:cNvGrpSpPr/>
            <p:nvPr/>
          </p:nvGrpSpPr>
          <p:grpSpPr>
            <a:xfrm>
              <a:off x="7331780" y="4146682"/>
              <a:ext cx="2411779" cy="1571954"/>
              <a:chOff x="7355830" y="3732856"/>
              <a:chExt cx="2823033" cy="1783833"/>
            </a:xfrm>
          </p:grpSpPr>
          <p:pic>
            <p:nvPicPr>
              <p:cNvPr id="7" name="Picture 6" descr="4,900+ 3d Stick Figure Stock Photos, Pictures &amp; Royalty-Free Images - iStock">
                <a:extLst>
                  <a:ext uri="{FF2B5EF4-FFF2-40B4-BE49-F238E27FC236}">
                    <a16:creationId xmlns:a16="http://schemas.microsoft.com/office/drawing/2014/main" id="{570A9A01-B038-101E-E43F-5B0433B407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8824" b="89869" l="9843" r="89961">
                            <a14:foregroundMark x1="48031" y1="8824" x2="50394" y2="8824"/>
                            <a14:backgroundMark x1="51575" y1="82680" x2="49409" y2="8921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771" t="4902" r="29891" b="11991"/>
              <a:stretch/>
            </p:blipFill>
            <p:spPr bwMode="auto">
              <a:xfrm rot="21414832">
                <a:off x="7805798" y="3931393"/>
                <a:ext cx="456228" cy="1164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EF8A53C1-C2F0-A8F8-7696-70068436C280}"/>
                  </a:ext>
                </a:extLst>
              </p:cNvPr>
              <p:cNvGrpSpPr/>
              <p:nvPr/>
            </p:nvGrpSpPr>
            <p:grpSpPr>
              <a:xfrm>
                <a:off x="7355830" y="3732856"/>
                <a:ext cx="2823033" cy="1783833"/>
                <a:chOff x="3440322" y="1107157"/>
                <a:chExt cx="2823033" cy="1783833"/>
              </a:xfrm>
            </p:grpSpPr>
            <p:pic>
              <p:nvPicPr>
                <p:cNvPr id="9" name="Picture 6" descr="4,900+ 3d Stick Figure Stock Photos, Pictures &amp; Royalty-Free Images - iStock">
                  <a:extLst>
                    <a:ext uri="{FF2B5EF4-FFF2-40B4-BE49-F238E27FC236}">
                      <a16:creationId xmlns:a16="http://schemas.microsoft.com/office/drawing/2014/main" id="{2D99CC10-6C61-2EA2-FBD8-85660AE6A5B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8824" b="89869" l="9843" r="89961">
                              <a14:foregroundMark x1="48031" y1="8824" x2="50394" y2="8824"/>
                              <a14:backgroundMark x1="51575" y1="82680" x2="49409" y2="8921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7771" t="4902" r="29891" b="11991"/>
                <a:stretch/>
              </p:blipFill>
              <p:spPr bwMode="auto">
                <a:xfrm>
                  <a:off x="5770968" y="1241148"/>
                  <a:ext cx="492387" cy="11644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" name="Picture 8" descr="Table IKEA Dining Room Couch Chair PNG, Clipart, 3d Animation, 3d Arrows,  3d Background, 3d Fonts, Angle Free PNG Download">
                  <a:extLst>
                    <a:ext uri="{FF2B5EF4-FFF2-40B4-BE49-F238E27FC236}">
                      <a16:creationId xmlns:a16="http://schemas.microsoft.com/office/drawing/2014/main" id="{4CFFDCD9-841C-C1DA-A796-6C624E843A7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9416" b="89610" l="8065" r="91613">
                              <a14:foregroundMark x1="8065" y1="40584" x2="10968" y2="40584"/>
                              <a14:foregroundMark x1="10000" y1="55519" x2="11935" y2="61039"/>
                              <a14:foregroundMark x1="91613" y1="41883" x2="91613" y2="51623"/>
                              <a14:foregroundMark x1="90000" y1="58766" x2="90968" y2="63636"/>
                              <a14:backgroundMark x1="65161" y1="62338" x2="65161" y2="62338"/>
                              <a14:backgroundMark x1="57097" y1="62338" x2="57097" y2="62338"/>
                              <a14:backgroundMark x1="42581" y1="67532" x2="42581" y2="67532"/>
                              <a14:backgroundMark x1="27419" y1="71104" x2="27419" y2="71104"/>
                              <a14:backgroundMark x1="80323" y1="57143" x2="80323" y2="57143"/>
                              <a14:backgroundMark x1="76129" y1="49026" x2="76129" y2="49026"/>
                              <a14:backgroundMark x1="72258" y1="46429" x2="72258" y2="4642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30370" b="13995"/>
                <a:stretch/>
              </p:blipFill>
              <p:spPr bwMode="auto">
                <a:xfrm>
                  <a:off x="3440322" y="1855678"/>
                  <a:ext cx="1872925" cy="103531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" name="Picture 10" descr="Robotic Arm Vector Art, Icons, and Graphics for Free Download">
                  <a:extLst>
                    <a:ext uri="{FF2B5EF4-FFF2-40B4-BE49-F238E27FC236}">
                      <a16:creationId xmlns:a16="http://schemas.microsoft.com/office/drawing/2014/main" id="{68116ED6-6005-9FD2-4C5E-1DA0022E7C1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0000" b="90000" l="10000" r="90000">
                              <a14:foregroundMark x1="59831" y1="10009" x2="58551" y2="10649"/>
                              <a14:foregroundMark x1="62145" y1="10649" x2="55466" y2="11665"/>
                              <a14:foregroundMark x1="33170" y1="88335" x2="25720" y2="89351"/>
                              <a14:foregroundMark x1="25720" y1="89351" x2="25720" y2="89351"/>
                              <a14:foregroundMark x1="28297" y1="84741" x2="26246" y2="8820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6495" t="7550" r="12992" b="7180"/>
                <a:stretch/>
              </p:blipFill>
              <p:spPr bwMode="auto">
                <a:xfrm>
                  <a:off x="5055020" y="1107157"/>
                  <a:ext cx="756421" cy="91473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pic>
          <p:nvPicPr>
            <p:cNvPr id="5" name="Picture 8" descr="Table IKEA Dining Room Couch Chair PNG, Clipart, 3d Animation, 3d Arrows,  3d Background, 3d Fonts, Angle Free PNG Download">
              <a:extLst>
                <a:ext uri="{FF2B5EF4-FFF2-40B4-BE49-F238E27FC236}">
                  <a16:creationId xmlns:a16="http://schemas.microsoft.com/office/drawing/2014/main" id="{F15ABA33-8960-F7A9-0D53-2C81BAC5E32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416" b="89610" l="8065" r="91613">
                          <a14:foregroundMark x1="8065" y1="40584" x2="10968" y2="40584"/>
                          <a14:foregroundMark x1="10000" y1="55519" x2="11935" y2="61039"/>
                          <a14:foregroundMark x1="91613" y1="41883" x2="91613" y2="51623"/>
                          <a14:foregroundMark x1="90000" y1="58766" x2="90968" y2="63636"/>
                          <a14:backgroundMark x1="65161" y1="62338" x2="65161" y2="62338"/>
                          <a14:backgroundMark x1="57097" y1="62338" x2="57097" y2="62338"/>
                          <a14:backgroundMark x1="42581" y1="67532" x2="42581" y2="67532"/>
                          <a14:backgroundMark x1="27419" y1="71104" x2="27419" y2="71104"/>
                          <a14:backgroundMark x1="80323" y1="57143" x2="80323" y2="57143"/>
                          <a14:backgroundMark x1="76129" y1="49026" x2="76129" y2="49026"/>
                          <a14:backgroundMark x1="72258" y1="46429" x2="72258" y2="464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70" b="13995"/>
            <a:stretch/>
          </p:blipFill>
          <p:spPr bwMode="auto">
            <a:xfrm flipH="1">
              <a:off x="8742261" y="4834685"/>
              <a:ext cx="1600081" cy="9123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2BB250F7-3E1C-3071-A6A0-8B121F7EEE27}"/>
              </a:ext>
            </a:extLst>
          </p:cNvPr>
          <p:cNvSpPr/>
          <p:nvPr/>
        </p:nvSpPr>
        <p:spPr>
          <a:xfrm>
            <a:off x="10572743" y="4082003"/>
            <a:ext cx="1126008" cy="515029"/>
          </a:xfrm>
          <a:prstGeom prst="wedgeRectCallout">
            <a:avLst>
              <a:gd name="adj1" fmla="val -44361"/>
              <a:gd name="adj2" fmla="val 11559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cs typeface="Calibri"/>
              </a:rPr>
              <a:t>Participant do the allocation</a:t>
            </a:r>
            <a:endParaRPr lang="en-US" sz="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83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383EE52-0B85-6684-E2A4-681A91C5D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9A9C8D-433D-4100-72CD-5B0F056732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90" y="300322"/>
            <a:ext cx="7008284" cy="435381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Study Setting-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</a:t>
            </a:r>
            <a:r>
              <a:rPr lang="de-DE" dirty="0"/>
              <a:t> </a:t>
            </a:r>
            <a:r>
              <a:rPr lang="de-DE" dirty="0" err="1"/>
              <a:t>example</a:t>
            </a:r>
            <a:endParaRPr lang="de-A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5A4A4A-D938-A5DD-CA3A-E0B43FAA7B0C}"/>
              </a:ext>
            </a:extLst>
          </p:cNvPr>
          <p:cNvSpPr txBox="1"/>
          <p:nvPr/>
        </p:nvSpPr>
        <p:spPr>
          <a:xfrm>
            <a:off x="1137659" y="976204"/>
            <a:ext cx="6095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assembly of a small gearbox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33B086F-7EB8-BA8C-2624-6E9DE94D18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8105" y="976204"/>
            <a:ext cx="5460182" cy="51317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3627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767EC3-C009-2C6E-1F8F-4B6102764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41571C-6B40-8D47-5F14-6C1A962D54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90" y="300322"/>
            <a:ext cx="7008284" cy="435381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Next </a:t>
            </a:r>
            <a:r>
              <a:rPr lang="de-DE" dirty="0" err="1"/>
              <a:t>steps</a:t>
            </a:r>
            <a:r>
              <a:rPr lang="de-DE" dirty="0"/>
              <a:t>: </a:t>
            </a:r>
            <a:endParaRPr lang="de-A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5E6296-6F98-D99F-7BE4-44CD133BCF07}"/>
              </a:ext>
            </a:extLst>
          </p:cNvPr>
          <p:cNvSpPr txBox="1"/>
          <p:nvPr/>
        </p:nvSpPr>
        <p:spPr>
          <a:xfrm>
            <a:off x="1137658" y="976204"/>
            <a:ext cx="935657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Next steps: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SLR_Measurable</a:t>
            </a:r>
            <a:r>
              <a:rPr lang="en-US" dirty="0"/>
              <a:t> human capabilities and matching with standard task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 work on the pilot study– keep it as simple as possible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4030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C962E-C11B-ADFC-FEF0-B0771DC8E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1E68CD9-78CE-FD74-E5F4-E7B75FA0273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747"/>
          <a:stretch/>
        </p:blipFill>
        <p:spPr>
          <a:xfrm>
            <a:off x="5648246" y="2003050"/>
            <a:ext cx="6543754" cy="3765177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691B52D-2E03-2570-FEEE-4EF8730D84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/>
          </a:bodyPr>
          <a:lstStyle/>
          <a:p>
            <a:r>
              <a:rPr lang="de-DE" sz="2000" dirty="0"/>
              <a:t>First </a:t>
            </a:r>
            <a:r>
              <a:rPr lang="de-DE" sz="2000" dirty="0" err="1"/>
              <a:t>step</a:t>
            </a:r>
            <a:r>
              <a:rPr lang="de-DE" sz="2000" dirty="0"/>
              <a:t>: </a:t>
            </a:r>
            <a:r>
              <a:rPr lang="de-DE" sz="2000" dirty="0" err="1"/>
              <a:t>Designan</a:t>
            </a:r>
            <a:r>
              <a:rPr lang="de-DE" sz="2000" dirty="0"/>
              <a:t> </a:t>
            </a:r>
            <a:r>
              <a:rPr lang="de-DE" sz="2000" dirty="0" err="1"/>
              <a:t>experiment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defining</a:t>
            </a:r>
            <a:r>
              <a:rPr lang="de-DE" sz="2000" dirty="0"/>
              <a:t> human </a:t>
            </a:r>
            <a:r>
              <a:rPr lang="de-DE" sz="2000" dirty="0" err="1"/>
              <a:t>capabilities</a:t>
            </a:r>
            <a:r>
              <a:rPr lang="de-DE" sz="2000" dirty="0"/>
              <a:t> </a:t>
            </a:r>
            <a:r>
              <a:rPr lang="de-DE" sz="2000" dirty="0" err="1"/>
              <a:t>matrix</a:t>
            </a:r>
            <a:endParaRPr lang="de-AT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3723D3-0E96-3911-0C5F-99062BD427C7}"/>
              </a:ext>
            </a:extLst>
          </p:cNvPr>
          <p:cNvSpPr txBox="1"/>
          <p:nvPr/>
        </p:nvSpPr>
        <p:spPr>
          <a:xfrm>
            <a:off x="1137658" y="976204"/>
            <a:ext cx="935657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Creating human capability matrix [1]: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Ability corner test: </a:t>
            </a:r>
            <a:r>
              <a:rPr lang="hu-HU" dirty="0"/>
              <a:t>Physical index (PSI), </a:t>
            </a:r>
            <a:r>
              <a:rPr lang="en-US" dirty="0"/>
              <a:t>Memory index (MI), and Dexterity index (DI)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Cognitive load assessment: proposed by [1] and [2]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Subjective measures: NAS, NASA TLX, Borg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Use case proposed by [3]: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A1B241-C7CA-149A-16AB-B13391AA92D9}"/>
              </a:ext>
            </a:extLst>
          </p:cNvPr>
          <p:cNvSpPr txBox="1"/>
          <p:nvPr/>
        </p:nvSpPr>
        <p:spPr>
          <a:xfrm>
            <a:off x="1386560" y="2780884"/>
            <a:ext cx="334620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wide tolerance insertions (WTI), </a:t>
            </a:r>
          </a:p>
          <a:p>
            <a:r>
              <a:rPr lang="en-US" sz="1400" dirty="0"/>
              <a:t>the tight tolerance insertion (TTI),</a:t>
            </a:r>
          </a:p>
          <a:p>
            <a:r>
              <a:rPr lang="en-US" sz="1400" dirty="0"/>
              <a:t>screw fastening, </a:t>
            </a:r>
          </a:p>
          <a:p>
            <a:r>
              <a:rPr lang="en-US" sz="1400" dirty="0"/>
              <a:t>snap fitting and</a:t>
            </a:r>
          </a:p>
          <a:p>
            <a:r>
              <a:rPr lang="en-US" sz="1400" dirty="0"/>
              <a:t> two-handed actions.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A695A8-4452-DA65-0DE8-354E71D15DF3}"/>
              </a:ext>
            </a:extLst>
          </p:cNvPr>
          <p:cNvSpPr txBox="1"/>
          <p:nvPr/>
        </p:nvSpPr>
        <p:spPr>
          <a:xfrm>
            <a:off x="1137658" y="6122298"/>
            <a:ext cx="5921814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[1]: Revising the “Ability Corners” Approach: A New Strategy to Assessing Human Capa </a:t>
            </a:r>
            <a:r>
              <a:rPr lang="en-US" sz="900" dirty="0" err="1"/>
              <a:t>bilities</a:t>
            </a:r>
            <a:r>
              <a:rPr lang="en-US" sz="900" dirty="0"/>
              <a:t> in Industrial Domains</a:t>
            </a:r>
          </a:p>
          <a:p>
            <a:r>
              <a:rPr lang="en-US" sz="900" dirty="0"/>
              <a:t>[2]: An Online Framework for Cognitive Load Assessment in Assembly Tasks</a:t>
            </a:r>
          </a:p>
          <a:p>
            <a:r>
              <a:rPr lang="en-US" sz="900" dirty="0"/>
              <a:t>[3]: Benchmarking human-robot collaborative assembly tasks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72EED6E-7484-A4F9-BEC8-2383FDE04E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481" t="73575" r="19494"/>
          <a:stretch/>
        </p:blipFill>
        <p:spPr>
          <a:xfrm>
            <a:off x="758411" y="4127471"/>
            <a:ext cx="4889835" cy="16407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07147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AC7A8-0710-08DB-6162-63A83C251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63E136-703E-B9CE-3403-68CEA0E6FC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/>
          </a:bodyPr>
          <a:lstStyle/>
          <a:p>
            <a:r>
              <a:rPr lang="de-DE" sz="2000" dirty="0"/>
              <a:t>First </a:t>
            </a:r>
            <a:r>
              <a:rPr lang="de-DE" sz="2000" dirty="0" err="1"/>
              <a:t>step</a:t>
            </a:r>
            <a:r>
              <a:rPr lang="de-DE" sz="2000" dirty="0"/>
              <a:t>: </a:t>
            </a:r>
            <a:r>
              <a:rPr lang="de-DE" sz="2000" dirty="0" err="1"/>
              <a:t>Designan</a:t>
            </a:r>
            <a:r>
              <a:rPr lang="de-DE" sz="2000" dirty="0"/>
              <a:t> </a:t>
            </a:r>
            <a:r>
              <a:rPr lang="de-DE" sz="2000" dirty="0" err="1"/>
              <a:t>experiment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defining</a:t>
            </a:r>
            <a:r>
              <a:rPr lang="de-DE" sz="2000" dirty="0"/>
              <a:t> human </a:t>
            </a:r>
            <a:r>
              <a:rPr lang="de-DE" sz="2000" dirty="0" err="1"/>
              <a:t>capabilities</a:t>
            </a:r>
            <a:r>
              <a:rPr lang="de-DE" sz="2000" dirty="0"/>
              <a:t> </a:t>
            </a:r>
            <a:r>
              <a:rPr lang="de-DE" sz="2000" dirty="0" err="1"/>
              <a:t>matrix</a:t>
            </a:r>
            <a:endParaRPr lang="de-AT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B20C02-E981-FA91-6940-F2621E2BF823}"/>
              </a:ext>
            </a:extLst>
          </p:cNvPr>
          <p:cNvSpPr txBox="1"/>
          <p:nvPr/>
        </p:nvSpPr>
        <p:spPr>
          <a:xfrm>
            <a:off x="1137658" y="976204"/>
            <a:ext cx="935657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Human performance depends on human capability and task complexity</a:t>
            </a:r>
          </a:p>
          <a:p>
            <a:endParaRPr lang="en-US" dirty="0"/>
          </a:p>
          <a:p>
            <a:r>
              <a:rPr lang="en-US" dirty="0"/>
              <a:t>For defining Task complexity: complexity, number of parts and tools, variability, effort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0649BE-4612-3D28-72C3-AB7BC1467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726" y="2417034"/>
            <a:ext cx="4781064" cy="31326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69CAD7-02CA-A246-8044-24413A9003F8}"/>
              </a:ext>
            </a:extLst>
          </p:cNvPr>
          <p:cNvSpPr txBox="1"/>
          <p:nvPr/>
        </p:nvSpPr>
        <p:spPr>
          <a:xfrm>
            <a:off x="1008357" y="6497789"/>
            <a:ext cx="30861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Human Factor Assessment in Assembly Line: an Operative Model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3158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FAE3E-EF06-1029-95ED-984D747F3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2B7E59-EF01-BE56-8B86-910230E9CD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 fontScale="92500"/>
          </a:bodyPr>
          <a:lstStyle/>
          <a:p>
            <a:r>
              <a:rPr lang="de-DE" sz="2000" dirty="0"/>
              <a:t>Second </a:t>
            </a:r>
            <a:r>
              <a:rPr lang="de-DE" sz="2000" dirty="0" err="1"/>
              <a:t>experiment</a:t>
            </a:r>
            <a:r>
              <a:rPr lang="de-DE" sz="2000" dirty="0"/>
              <a:t>: </a:t>
            </a:r>
            <a:r>
              <a:rPr lang="de-DE" sz="2000" dirty="0" err="1"/>
              <a:t>Let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human </a:t>
            </a:r>
            <a:r>
              <a:rPr lang="de-DE" sz="2000" dirty="0" err="1"/>
              <a:t>assign</a:t>
            </a:r>
            <a:r>
              <a:rPr lang="de-DE" sz="2000" dirty="0"/>
              <a:t> </a:t>
            </a:r>
            <a:r>
              <a:rPr lang="de-DE" sz="2000" dirty="0" err="1"/>
              <a:t>tasks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themselves</a:t>
            </a:r>
            <a:r>
              <a:rPr lang="de-DE" sz="2000" dirty="0"/>
              <a:t> </a:t>
            </a:r>
            <a:r>
              <a:rPr lang="de-DE" sz="2000" dirty="0" err="1"/>
              <a:t>or</a:t>
            </a:r>
            <a:r>
              <a:rPr lang="de-DE" sz="2000" dirty="0"/>
              <a:t> </a:t>
            </a:r>
            <a:r>
              <a:rPr lang="de-DE" sz="2000" dirty="0" err="1"/>
              <a:t>robot</a:t>
            </a:r>
            <a:endParaRPr lang="de-AT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0B2732-0D58-C3D9-A7A3-3AAFD5C32016}"/>
              </a:ext>
            </a:extLst>
          </p:cNvPr>
          <p:cNvSpPr txBox="1"/>
          <p:nvPr/>
        </p:nvSpPr>
        <p:spPr>
          <a:xfrm>
            <a:off x="1137658" y="976204"/>
            <a:ext cx="935657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Repeat the same experiment</a:t>
            </a:r>
          </a:p>
          <a:p>
            <a:r>
              <a:rPr lang="en-US" dirty="0"/>
              <a:t>Let the human do the task allocation</a:t>
            </a:r>
          </a:p>
          <a:p>
            <a:r>
              <a:rPr lang="en-US" dirty="0"/>
              <a:t>Find correlation between human capability and their allocation</a:t>
            </a:r>
          </a:p>
          <a:p>
            <a:r>
              <a:rPr lang="en-US" dirty="0"/>
              <a:t>Add some obligations to make it simpler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420872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1719</Words>
  <Application>Microsoft Office PowerPoint</Application>
  <PresentationFormat>Widescreen</PresentationFormat>
  <Paragraphs>392</Paragraphs>
  <Slides>25</Slides>
  <Notes>12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Aptos</vt:lpstr>
      <vt:lpstr>Aptos Display</vt:lpstr>
      <vt:lpstr>Arial</vt:lpstr>
      <vt:lpstr>Calibri</vt:lpstr>
      <vt:lpstr>Cambria Math</vt:lpstr>
      <vt:lpstr>Consolas</vt:lpstr>
      <vt:lpstr>Wingdings</vt:lpstr>
      <vt:lpstr>Office Theme</vt:lpstr>
      <vt:lpstr>1_Office Theme</vt:lpstr>
      <vt:lpstr>PowerPoint Presentation</vt:lpstr>
      <vt:lpstr>State of the art: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Safari Dehnavi, Zahra</dc:creator>
  <cp:lastModifiedBy>Safari Dehnavi, Zahra</cp:lastModifiedBy>
  <cp:revision>33</cp:revision>
  <dcterms:created xsi:type="dcterms:W3CDTF">2025-01-23T13:11:58Z</dcterms:created>
  <dcterms:modified xsi:type="dcterms:W3CDTF">2025-06-02T09:52:39Z</dcterms:modified>
</cp:coreProperties>
</file>

<file path=docProps/thumbnail.jpeg>
</file>